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5" r:id="rId4"/>
  </p:sldMasterIdLst>
  <p:notesMasterIdLst>
    <p:notesMasterId r:id="rId59"/>
  </p:notesMasterIdLst>
  <p:sldIdLst>
    <p:sldId id="966" r:id="rId5"/>
    <p:sldId id="967" r:id="rId6"/>
    <p:sldId id="964" r:id="rId7"/>
    <p:sldId id="460" r:id="rId8"/>
    <p:sldId id="880" r:id="rId9"/>
    <p:sldId id="923" r:id="rId10"/>
    <p:sldId id="911" r:id="rId11"/>
    <p:sldId id="927" r:id="rId12"/>
    <p:sldId id="912" r:id="rId13"/>
    <p:sldId id="913" r:id="rId14"/>
    <p:sldId id="914" r:id="rId15"/>
    <p:sldId id="915" r:id="rId16"/>
    <p:sldId id="916" r:id="rId17"/>
    <p:sldId id="917" r:id="rId18"/>
    <p:sldId id="918" r:id="rId19"/>
    <p:sldId id="919" r:id="rId20"/>
    <p:sldId id="920" r:id="rId21"/>
    <p:sldId id="921" r:id="rId22"/>
    <p:sldId id="926" r:id="rId23"/>
    <p:sldId id="963" r:id="rId24"/>
    <p:sldId id="930" r:id="rId25"/>
    <p:sldId id="931" r:id="rId26"/>
    <p:sldId id="932" r:id="rId27"/>
    <p:sldId id="933" r:id="rId28"/>
    <p:sldId id="934" r:id="rId29"/>
    <p:sldId id="935" r:id="rId30"/>
    <p:sldId id="936" r:id="rId31"/>
    <p:sldId id="937" r:id="rId32"/>
    <p:sldId id="938" r:id="rId33"/>
    <p:sldId id="939" r:id="rId34"/>
    <p:sldId id="940" r:id="rId35"/>
    <p:sldId id="941" r:id="rId36"/>
    <p:sldId id="942" r:id="rId37"/>
    <p:sldId id="943" r:id="rId38"/>
    <p:sldId id="944" r:id="rId39"/>
    <p:sldId id="945" r:id="rId40"/>
    <p:sldId id="946" r:id="rId41"/>
    <p:sldId id="947" r:id="rId42"/>
    <p:sldId id="948" r:id="rId43"/>
    <p:sldId id="949" r:id="rId44"/>
    <p:sldId id="950" r:id="rId45"/>
    <p:sldId id="951" r:id="rId46"/>
    <p:sldId id="952" r:id="rId47"/>
    <p:sldId id="953" r:id="rId48"/>
    <p:sldId id="954" r:id="rId49"/>
    <p:sldId id="955" r:id="rId50"/>
    <p:sldId id="956" r:id="rId51"/>
    <p:sldId id="957" r:id="rId52"/>
    <p:sldId id="958" r:id="rId53"/>
    <p:sldId id="959" r:id="rId54"/>
    <p:sldId id="960" r:id="rId55"/>
    <p:sldId id="961" r:id="rId56"/>
    <p:sldId id="962" r:id="rId57"/>
    <p:sldId id="929" r:id="rId58"/>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0000FF"/>
    <a:srgbClr val="FF0000"/>
    <a:srgbClr val="FF00FF"/>
    <a:srgbClr val="6600FF"/>
    <a:srgbClr val="FF3399"/>
    <a:srgbClr val="00FF00"/>
    <a:srgbClr val="003399"/>
    <a:srgbClr val="00558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2" d="100"/>
          <a:sy n="102" d="100"/>
        </p:scale>
        <p:origin x="1644" y="114"/>
      </p:cViewPr>
      <p:guideLst>
        <p:guide orient="horz" pos="2273"/>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endParaRPr lang="en-US"/>
          </a:p>
        </p:txBody>
      </p:sp>
      <p:sp>
        <p:nvSpPr>
          <p:cNvPr id="5124"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fld id="{98330802-EFB7-4BC4-B822-50D4614C2C64}"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w="12700" cap="sq">
            <a:miter lim="800000"/>
            <a:headEnd type="none" w="sm" len="sm"/>
            <a:tailEnd type="none" w="sm" len="sm"/>
          </a:ln>
        </p:spPr>
        <p:txBody>
          <a:bodyPr/>
          <a:lstStyle/>
          <a:p>
            <a:fld id="{5F3DA33F-B5C9-4D3E-96D0-1273CF0ABEA7}" type="slidenum">
              <a:rPr lang="en-US" altLang="zh-CN">
                <a:ea typeface="宋体" panose="02010600030101010101" pitchFamily="2" charset="-122"/>
              </a:rPr>
              <a:t>1</a:t>
            </a:fld>
            <a:endParaRPr lang="en-US" altLang="zh-CN">
              <a:ea typeface="宋体" panose="02010600030101010101" pitchFamily="2" charset="-122"/>
            </a:endParaRPr>
          </a:p>
        </p:txBody>
      </p:sp>
      <p:sp>
        <p:nvSpPr>
          <p:cNvPr id="14339" name="Rectangle 2"/>
          <p:cNvSpPr>
            <a:spLocks noGrp="1" noRot="1" noChangeAspect="1" noChangeArrowheads="1" noTextEdit="1"/>
          </p:cNvSpPr>
          <p:nvPr>
            <p:ph type="sldImg"/>
          </p:nvPr>
        </p:nvSpPr>
        <p:spPr>
          <a:xfrm>
            <a:off x="917575" y="768350"/>
            <a:ext cx="5264150" cy="3836988"/>
          </a:xfrm>
        </p:spPr>
      </p:sp>
      <p:sp>
        <p:nvSpPr>
          <p:cNvPr id="14340" name="Rectangle 3"/>
          <p:cNvSpPr>
            <a:spLocks noGrp="1" noChangeArrowheads="1"/>
          </p:cNvSpPr>
          <p:nvPr>
            <p:ph type="body" idx="1"/>
          </p:nvPr>
        </p:nvSpPr>
        <p:spPr>
          <a:noFill/>
        </p:spPr>
        <p:txBody>
          <a:bodyPr/>
          <a:lstStyle/>
          <a:p>
            <a:pPr marL="685800" lvl="1" indent="-228600" eaLnBrk="1" hangingPunct="1">
              <a:buFontTx/>
              <a:buNone/>
            </a:pPr>
            <a:endParaRPr lang="en-US" altLang="zh-CN"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9AAEEB81-7B9E-40C7-B136-18F5590D1A1B}" type="slidenum">
              <a:rPr lang="hu-HU" smtClean="0"/>
              <a:t>28</a:t>
            </a:fld>
            <a:endParaRPr lang="hu-H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4FF63F7C-6B63-40BA-9E23-F3A0857435AA}" type="slidenum">
              <a:rPr lang="hu-HU" smtClean="0"/>
              <a:t>29</a:t>
            </a:fld>
            <a:endParaRPr lang="hu-H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52C3CAF8-A0E6-4AE8-8ED3-249128004D7F}" type="slidenum">
              <a:rPr lang="hu-HU" smtClean="0"/>
              <a:t>30</a:t>
            </a:fld>
            <a:endParaRPr lang="hu-H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p:sp>
      <p:sp>
        <p:nvSpPr>
          <p:cNvPr id="501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FB506B78-4B07-4BCC-9C14-D9D30845F132}" type="slidenum">
              <a:rPr lang="hu-HU" smtClean="0"/>
              <a:t>31</a:t>
            </a:fld>
            <a:endParaRPr lang="hu-H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617F89E9-1198-420A-A268-4935DCD232CC}" type="slidenum">
              <a:rPr lang="hu-HU" smtClean="0"/>
              <a:t>32</a:t>
            </a:fld>
            <a:endParaRPr lang="hu-H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p:sp>
      <p:sp>
        <p:nvSpPr>
          <p:cNvPr id="522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FFF674DE-4F72-4DC6-981A-9B2BC042ECB5}" type="slidenum">
              <a:rPr lang="hu-HU" smtClean="0"/>
              <a:t>33</a:t>
            </a:fld>
            <a:endParaRPr lang="hu-H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8C236B14-93E8-4BF1-9B13-7747CB4ED345}" type="slidenum">
              <a:rPr lang="hu-HU" smtClean="0"/>
              <a:t>34</a:t>
            </a:fld>
            <a:endParaRPr lang="hu-H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p:sp>
      <p:sp>
        <p:nvSpPr>
          <p:cNvPr id="542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2B5971A3-18E3-43EB-A208-E9DBCE19664C}" type="slidenum">
              <a:rPr lang="hu-HU" smtClean="0"/>
              <a:t>35</a:t>
            </a:fld>
            <a:endParaRPr lang="hu-H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B39CDE01-2F48-4B69-A20C-3B553AB02ABB}" type="slidenum">
              <a:rPr lang="hu-HU" smtClean="0"/>
              <a:t>36</a:t>
            </a:fld>
            <a:endParaRPr lang="hu-H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p:sp>
      <p:sp>
        <p:nvSpPr>
          <p:cNvPr id="563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0FD3CA49-F873-41BE-B9B3-5A0D767087A9}" type="slidenum">
              <a:rPr lang="hu-HU" smtClean="0"/>
              <a:t>37</a:t>
            </a:fld>
            <a:endParaRPr 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w="12700" cap="sq">
            <a:miter lim="800000"/>
            <a:headEnd type="none" w="sm" len="sm"/>
            <a:tailEnd type="none" w="sm" len="sm"/>
          </a:ln>
        </p:spPr>
        <p:txBody>
          <a:bodyPr/>
          <a:lstStyle/>
          <a:p>
            <a:fld id="{5F3DA33F-B5C9-4D3E-96D0-1273CF0ABEA7}" type="slidenum">
              <a:rPr lang="en-US" altLang="zh-CN">
                <a:ea typeface="宋体" panose="02010600030101010101" pitchFamily="2" charset="-122"/>
              </a:rPr>
              <a:t>2</a:t>
            </a:fld>
            <a:endParaRPr lang="en-US" altLang="zh-CN">
              <a:ea typeface="宋体" panose="02010600030101010101" pitchFamily="2" charset="-122"/>
            </a:endParaRPr>
          </a:p>
        </p:txBody>
      </p:sp>
      <p:sp>
        <p:nvSpPr>
          <p:cNvPr id="14339" name="Rectangle 2"/>
          <p:cNvSpPr>
            <a:spLocks noGrp="1" noRot="1" noChangeAspect="1" noChangeArrowheads="1" noTextEdit="1"/>
          </p:cNvSpPr>
          <p:nvPr>
            <p:ph type="sldImg"/>
          </p:nvPr>
        </p:nvSpPr>
        <p:spPr>
          <a:xfrm>
            <a:off x="917575" y="768350"/>
            <a:ext cx="5264150" cy="3836988"/>
          </a:xfrm>
        </p:spPr>
      </p:sp>
      <p:sp>
        <p:nvSpPr>
          <p:cNvPr id="14340" name="Rectangle 3"/>
          <p:cNvSpPr>
            <a:spLocks noGrp="1" noChangeArrowheads="1"/>
          </p:cNvSpPr>
          <p:nvPr>
            <p:ph type="body" idx="1"/>
          </p:nvPr>
        </p:nvSpPr>
        <p:spPr>
          <a:noFill/>
        </p:spPr>
        <p:txBody>
          <a:bodyPr/>
          <a:lstStyle/>
          <a:p>
            <a:pPr marL="685800" lvl="1" indent="-228600" eaLnBrk="1" hangingPunct="1">
              <a:buFontTx/>
              <a:buNone/>
            </a:pPr>
            <a:endParaRPr lang="en-US" altLang="zh-CN"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5A6FDA3A-1349-4EA1-AE54-575421C2C48F}" type="slidenum">
              <a:rPr lang="hu-HU" smtClean="0"/>
              <a:t>38</a:t>
            </a:fld>
            <a:endParaRPr lang="hu-H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p:sp>
      <p:sp>
        <p:nvSpPr>
          <p:cNvPr id="583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7E7F9170-4F4F-4936-9C77-030FC0A6F257}" type="slidenum">
              <a:rPr lang="hu-HU" smtClean="0"/>
              <a:t>39</a:t>
            </a:fld>
            <a:endParaRPr lang="hu-H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1C15D353-1310-4A02-B151-75B8C9EE791B}" type="slidenum">
              <a:rPr lang="hu-HU" smtClean="0"/>
              <a:t>40</a:t>
            </a:fld>
            <a:endParaRPr lang="hu-H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7F1D4C90-50C4-419B-B6CA-7C4BC93CE509}" type="slidenum">
              <a:rPr lang="hu-HU" smtClean="0"/>
              <a:t>41</a:t>
            </a:fld>
            <a:endParaRPr lang="hu-H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B290BB8B-1178-4976-8CDE-8D762E28E382}" type="slidenum">
              <a:rPr lang="hu-HU" smtClean="0"/>
              <a:t>42</a:t>
            </a:fld>
            <a:endParaRPr lang="hu-H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p:sp>
      <p:sp>
        <p:nvSpPr>
          <p:cNvPr id="624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46D3C794-9CE4-46FD-80F3-064F314BBEAA}" type="slidenum">
              <a:rPr lang="hu-HU" smtClean="0"/>
              <a:t>43</a:t>
            </a:fld>
            <a:endParaRPr lang="hu-H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C0212860-3BB2-44AD-8AEF-DA7173EF139F}" type="slidenum">
              <a:rPr lang="hu-HU" smtClean="0"/>
              <a:t>44</a:t>
            </a:fld>
            <a:endParaRPr lang="hu-H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8CA30216-D6A0-4681-AAAE-3D17918210C1}" type="slidenum">
              <a:rPr lang="hu-HU" smtClean="0"/>
              <a:t>45</a:t>
            </a:fld>
            <a:endParaRPr lang="hu-H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2C5EA9F3-01F1-4874-A5A9-8178D6C01413}" type="slidenum">
              <a:rPr lang="hu-HU" smtClean="0"/>
              <a:t>46</a:t>
            </a:fld>
            <a:endParaRPr lang="hu-H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0BE4210A-F8BB-46EC-955A-991E5F4399F7}" type="slidenum">
              <a:rPr lang="hu-HU" smtClean="0"/>
              <a:t>47</a:t>
            </a:fld>
            <a:endParaRPr lang="hu-H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68410294-8A89-4E4B-A1B9-6AE8CD2700A9}" type="slidenum">
              <a:rPr lang="hu-HU" smtClean="0"/>
              <a:t>21</a:t>
            </a:fld>
            <a:endParaRPr lang="hu-H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DE386D5F-58B6-4050-A11B-D38D2B91BB14}" type="slidenum">
              <a:rPr lang="hu-HU" smtClean="0"/>
              <a:t>48</a:t>
            </a:fld>
            <a:endParaRPr lang="hu-H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3FA877A4-E1B0-4927-A311-A4C5F88A3F05}" type="slidenum">
              <a:rPr lang="hu-HU" smtClean="0"/>
              <a:t>49</a:t>
            </a:fld>
            <a:endParaRPr lang="hu-H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88F9E228-92A8-4F41-89CB-39A615592D9D}" type="slidenum">
              <a:rPr lang="hu-HU" smtClean="0"/>
              <a:t>50</a:t>
            </a:fld>
            <a:endParaRPr lang="hu-H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6FB9F742-DDEA-4182-9992-F88F644383A6}" type="slidenum">
              <a:rPr lang="hu-HU" smtClean="0"/>
              <a:t>51</a:t>
            </a:fld>
            <a:endParaRPr lang="hu-H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p:sp>
      <p:sp>
        <p:nvSpPr>
          <p:cNvPr id="716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E9F6BCCA-DEF0-48C5-BF99-C7853456515E}" type="slidenum">
              <a:rPr lang="hu-HU" smtClean="0"/>
              <a:t>52</a:t>
            </a:fld>
            <a:endParaRPr lang="hu-H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p:sp>
      <p:sp>
        <p:nvSpPr>
          <p:cNvPr id="727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EDCA52A9-CB8E-4041-9532-C37C9812AD3E}" type="slidenum">
              <a:rPr lang="hu-HU" smtClean="0"/>
              <a:t>53</a:t>
            </a:fld>
            <a:endParaRPr lang="hu-H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p:sp>
      <p:sp>
        <p:nvSpPr>
          <p:cNvPr id="409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6C3DAE86-9DA3-47A6-99A6-C396C99972E0}" type="slidenum">
              <a:rPr lang="hu-HU" smtClean="0"/>
              <a:t>22</a:t>
            </a:fld>
            <a:endParaRPr lang="hu-H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4530A7AE-5500-4BB7-B1B5-B2B6A1E2366F}" type="slidenum">
              <a:rPr lang="hu-HU" smtClean="0"/>
              <a:t>23</a:t>
            </a:fld>
            <a:endParaRPr lang="hu-H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p:sp>
      <p:sp>
        <p:nvSpPr>
          <p:cNvPr id="430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B1A849BF-C469-4AEE-8D47-77A2E8ECEF73}" type="slidenum">
              <a:rPr lang="hu-HU" smtClean="0"/>
              <a:t>24</a:t>
            </a:fld>
            <a:endParaRPr lang="hu-H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29C7A6AC-BE54-42CC-82EA-BD8BF878E6C4}" type="slidenum">
              <a:rPr lang="hu-HU" smtClean="0"/>
              <a:t>25</a:t>
            </a:fld>
            <a:endParaRPr lang="hu-H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8B472EFE-9768-4456-8E77-6CC7521B6002}" type="slidenum">
              <a:rPr lang="hu-HU" smtClean="0"/>
              <a:t>26</a:t>
            </a:fld>
            <a:endParaRPr lang="hu-H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p>
            <a:pPr>
              <a:defRPr/>
            </a:pPr>
            <a:fld id="{A0CEE1C4-128B-40DA-A0BB-EEC9F46A2DA8}" type="slidenum">
              <a:rPr lang="hu-HU" smtClean="0"/>
              <a:t>27</a:t>
            </a:fld>
            <a:endParaRPr 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289" y="80204"/>
            <a:ext cx="8420100" cy="641632"/>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1155700" y="1363469"/>
            <a:ext cx="4127500" cy="505285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448300" y="1363469"/>
            <a:ext cx="4127500" cy="505285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907"/>
          <p:cNvSpPr>
            <a:spLocks noGrp="1" noChangeArrowheads="1"/>
          </p:cNvSpPr>
          <p:nvPr>
            <p:ph type="dt" sz="half" idx="10"/>
          </p:nvPr>
        </p:nvSpPr>
        <p:spPr>
          <a:xfrm>
            <a:off x="742950" y="6576731"/>
            <a:ext cx="2063750" cy="481224"/>
          </a:xfrm>
          <a:prstGeom prst="rect">
            <a:avLst/>
          </a:prstGeom>
        </p:spPr>
        <p:txBody>
          <a:bodyPr lIns="97850" tIns="48925" rIns="97850" bIns="48925"/>
          <a:lstStyle>
            <a:lvl1pPr>
              <a:defRPr/>
            </a:lvl1pPr>
          </a:lstStyle>
          <a:p>
            <a:pPr>
              <a:defRPr/>
            </a:pPr>
            <a:endParaRPr lang="en-US" altLang="zh-CN"/>
          </a:p>
        </p:txBody>
      </p:sp>
      <p:sp>
        <p:nvSpPr>
          <p:cNvPr id="6" name="Rectangle 908"/>
          <p:cNvSpPr>
            <a:spLocks noGrp="1" noChangeArrowheads="1"/>
          </p:cNvSpPr>
          <p:nvPr>
            <p:ph type="ftr" sz="quarter" idx="11"/>
          </p:nvPr>
        </p:nvSpPr>
        <p:spPr>
          <a:xfrm>
            <a:off x="3384550" y="6576731"/>
            <a:ext cx="3136900" cy="481224"/>
          </a:xfrm>
          <a:prstGeom prst="rect">
            <a:avLst/>
          </a:prstGeom>
        </p:spPr>
        <p:txBody>
          <a:bodyPr lIns="97850" tIns="48925" rIns="97850" bIns="48925"/>
          <a:lstStyle>
            <a:lvl1pPr>
              <a:defRPr/>
            </a:lvl1pPr>
          </a:lstStyle>
          <a:p>
            <a:pPr>
              <a:defRPr/>
            </a:pPr>
            <a:endParaRPr lang="en-US" altLang="zh-CN"/>
          </a:p>
        </p:txBody>
      </p:sp>
      <p:sp>
        <p:nvSpPr>
          <p:cNvPr id="7" name="Rectangle 909"/>
          <p:cNvSpPr>
            <a:spLocks noGrp="1" noChangeArrowheads="1"/>
          </p:cNvSpPr>
          <p:nvPr>
            <p:ph type="sldNum" sz="quarter" idx="12"/>
          </p:nvPr>
        </p:nvSpPr>
        <p:spPr>
          <a:xfrm>
            <a:off x="7099300" y="6576731"/>
            <a:ext cx="2063750" cy="481224"/>
          </a:xfrm>
          <a:prstGeom prst="rect">
            <a:avLst/>
          </a:prstGeom>
        </p:spPr>
        <p:txBody>
          <a:bodyPr lIns="97850" tIns="48925" rIns="97850" bIns="48925"/>
          <a:lstStyle>
            <a:lvl1pPr>
              <a:defRPr/>
            </a:lvl1pPr>
          </a:lstStyle>
          <a:p>
            <a:pPr>
              <a:defRPr/>
            </a:pPr>
            <a:fld id="{0B4A2541-F88B-44EF-A130-B601CCFE306F}" type="slidenum">
              <a:rPr lang="en-US" altLang="zh-CN"/>
              <a:t>‹#›</a:t>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fld id="{CDF08C70-3A1D-4A72-BB46-F951AC15FB3E}"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06A7C30-A8B9-4E03-953C-18C0513F6011}"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848BB37D-9409-4880-AE62-BDCE2CF5B280}"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A856E49-A16B-4480-B44F-DF6C664ECB58}"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Date Placeholder 3"/>
          <p:cNvSpPr>
            <a:spLocks noGrp="1"/>
          </p:cNvSpPr>
          <p:nvPr>
            <p:ph type="dt" sz="half" idx="10"/>
          </p:nvPr>
        </p:nvSpPr>
        <p:spPr/>
        <p:txBody>
          <a:bodyPr/>
          <a:lstStyle>
            <a:lvl1pPr>
              <a:defRPr/>
            </a:lvl1pPr>
          </a:lstStyle>
          <a:p>
            <a:fld id="{ACF0855C-1F83-45B1-ADC9-B7E9B54D6E99}"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E9DF776-85EE-4B3B-B0D8-9E634806395E}"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fld id="{50BEE4F3-966B-4260-B20F-14AD7BE5C0D6}"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BE35CF8-B617-462F-8975-3731DCF48B43}"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lvl1pPr>
              <a:defRPr/>
            </a:lvl1pPr>
          </a:lstStyle>
          <a:p>
            <a:fld id="{506F4975-B876-4425-8729-C8909917633E}" type="datetime2">
              <a:rPr lang="zh-CN" altLang="en-US"/>
              <a:t>2025年2月25日</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6CED7-99A5-4341-A2D8-E7BFFC4060D5}"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lvl1pPr>
              <a:defRPr/>
            </a:lvl1pPr>
          </a:lstStyle>
          <a:p>
            <a:fld id="{BD5A33FB-CD2A-4464-9672-DB8A9D9DEEBF}" type="datetime2">
              <a:rPr lang="zh-CN" altLang="en-US"/>
              <a:t>2025年2月25日</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B04C5EC-52AA-430A-B803-5761512BA47B}"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E632E09-5510-4A63-88DC-832AC7F15B9E}" type="datetime2">
              <a:rPr lang="zh-CN" altLang="en-US"/>
              <a:t>2025年2月25日</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4213218-7090-45D3-985F-96558BD0E0D0}"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D31C0E7B-741A-4B07-B1C7-19AE0064FF75}"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03D1DF8-9895-44CB-B5BB-05C9273B8B5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897C6DA3-9841-4890-B4F8-08DB67795143}"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28EE481-A3C9-40BD-A1B9-AA8B1792A823}"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7B0E9C25-FE57-4C79-A2A8-3DA6D4006BBF}"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5C8B2C-0834-4411-B277-651439E5C364}"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46BC0769-FF2B-44F8-A869-232798B438E7}"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A02022F-286A-4050-882D-EFF7EE5A8719}" type="slidenum">
              <a:rPr lang="zh-CN" alt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Footer Placeholder 3"/>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Footer Placeholder 3"/>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Footer Placeholder 4"/>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Footer Placeholder 6"/>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Footer Placeholder 2"/>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Footer Placeholder 3"/>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Footer Placeholder 3"/>
          <p:cNvSpPr>
            <a:spLocks noGrp="1"/>
          </p:cNvSpPr>
          <p:nvPr>
            <p:ph type="ftr" sz="quarter" idx="10"/>
          </p:nvPr>
        </p:nvSpPr>
        <p:spPr/>
        <p:txBody>
          <a:bodyPr/>
          <a:lstStyle>
            <a:lvl1pPr>
              <a:defRPr/>
            </a:lvl1pPr>
          </a:lstStyle>
          <a:p>
            <a:endParaRPr lang="en-US"/>
          </a:p>
          <a:p>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fld id="{99C6BF68-D938-4657-91D7-55F276EC97F7}"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6" name="Slide Number Placeholder 5"/>
          <p:cNvSpPr>
            <a:spLocks noGrp="1"/>
          </p:cNvSpPr>
          <p:nvPr>
            <p:ph type="sldNum" sz="quarter" idx="12"/>
          </p:nvPr>
        </p:nvSpPr>
        <p:spPr/>
        <p:txBody>
          <a:bodyPr/>
          <a:lstStyle>
            <a:lvl1pPr>
              <a:defRPr/>
            </a:lvl1pPr>
          </a:lstStyle>
          <a:p>
            <a:fld id="{9C1ADB69-766C-4254-ADAE-D9183EC11274}"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F967749F-06D3-4B6B-9455-F417E9805207}"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6" name="Slide Number Placeholder 5"/>
          <p:cNvSpPr>
            <a:spLocks noGrp="1"/>
          </p:cNvSpPr>
          <p:nvPr>
            <p:ph type="sldNum" sz="quarter" idx="12"/>
          </p:nvPr>
        </p:nvSpPr>
        <p:spPr/>
        <p:txBody>
          <a:bodyPr/>
          <a:lstStyle>
            <a:lvl1pPr>
              <a:defRPr/>
            </a:lvl1pPr>
          </a:lstStyle>
          <a:p>
            <a:fld id="{FEFC946E-94FA-4C5A-91FF-770F5F0FA9F4}"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Date Placeholder 3"/>
          <p:cNvSpPr>
            <a:spLocks noGrp="1"/>
          </p:cNvSpPr>
          <p:nvPr>
            <p:ph type="dt" sz="half" idx="10"/>
          </p:nvPr>
        </p:nvSpPr>
        <p:spPr/>
        <p:txBody>
          <a:bodyPr/>
          <a:lstStyle>
            <a:lvl1pPr>
              <a:defRPr/>
            </a:lvl1pPr>
          </a:lstStyle>
          <a:p>
            <a:fld id="{D78B424D-C950-44D4-A93D-11A831A5C8B8}"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6" name="Slide Number Placeholder 5"/>
          <p:cNvSpPr>
            <a:spLocks noGrp="1"/>
          </p:cNvSpPr>
          <p:nvPr>
            <p:ph type="sldNum" sz="quarter" idx="12"/>
          </p:nvPr>
        </p:nvSpPr>
        <p:spPr/>
        <p:txBody>
          <a:bodyPr/>
          <a:lstStyle>
            <a:lvl1pPr>
              <a:defRPr/>
            </a:lvl1pPr>
          </a:lstStyle>
          <a:p>
            <a:fld id="{4E4A59CB-8BD9-4CF5-B5C5-C9D68F2038BC}"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lvl1pPr>
              <a:defRPr/>
            </a:lvl1pPr>
          </a:lstStyle>
          <a:p>
            <a:fld id="{7AC6244B-243F-4AE0-9150-EE74E046E744}"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7" name="Slide Number Placeholder 6"/>
          <p:cNvSpPr>
            <a:spLocks noGrp="1"/>
          </p:cNvSpPr>
          <p:nvPr>
            <p:ph type="sldNum" sz="quarter" idx="12"/>
          </p:nvPr>
        </p:nvSpPr>
        <p:spPr/>
        <p:txBody>
          <a:bodyPr/>
          <a:lstStyle>
            <a:lvl1pPr>
              <a:defRPr/>
            </a:lvl1pPr>
          </a:lstStyle>
          <a:p>
            <a:fld id="{2BECBC34-AA9C-4987-8F36-34FA121BC9C1}"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lvl1pPr>
              <a:defRPr/>
            </a:lvl1pPr>
          </a:lstStyle>
          <a:p>
            <a:fld id="{2048A5A2-E57E-4132-829D-D8F5A9BC0FED}" type="datetime2">
              <a:rPr lang="zh-CN" altLang="en-US"/>
              <a:t>2025年2月25日</a:t>
            </a:fld>
            <a:endParaRPr lang="en-US"/>
          </a:p>
        </p:txBody>
      </p:sp>
      <p:sp>
        <p:nvSpPr>
          <p:cNvPr id="8" name="Footer Placeholder 7"/>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9" name="Slide Number Placeholder 8"/>
          <p:cNvSpPr>
            <a:spLocks noGrp="1"/>
          </p:cNvSpPr>
          <p:nvPr>
            <p:ph type="sldNum" sz="quarter" idx="12"/>
          </p:nvPr>
        </p:nvSpPr>
        <p:spPr/>
        <p:txBody>
          <a:bodyPr/>
          <a:lstStyle>
            <a:lvl1pPr>
              <a:defRPr/>
            </a:lvl1pPr>
          </a:lstStyle>
          <a:p>
            <a:fld id="{D139065E-3A21-413D-9E2F-258151FCA5A3}"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lvl1pPr>
              <a:defRPr/>
            </a:lvl1pPr>
          </a:lstStyle>
          <a:p>
            <a:fld id="{EC752A19-A720-4E43-9A45-F62742FC9675}" type="datetime2">
              <a:rPr lang="zh-CN" altLang="en-US"/>
              <a:t>2025年2月25日</a:t>
            </a:fld>
            <a:endParaRPr lang="en-US"/>
          </a:p>
        </p:txBody>
      </p:sp>
      <p:sp>
        <p:nvSpPr>
          <p:cNvPr id="4" name="Footer Placeholder 3"/>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5" name="Slide Number Placeholder 4"/>
          <p:cNvSpPr>
            <a:spLocks noGrp="1"/>
          </p:cNvSpPr>
          <p:nvPr>
            <p:ph type="sldNum" sz="quarter" idx="12"/>
          </p:nvPr>
        </p:nvSpPr>
        <p:spPr/>
        <p:txBody>
          <a:bodyPr/>
          <a:lstStyle>
            <a:lvl1pPr>
              <a:defRPr/>
            </a:lvl1pPr>
          </a:lstStyle>
          <a:p>
            <a:fld id="{EF4F5279-AC59-42EA-B057-A3792079D2C9}"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4B69B23-8C38-493B-A84A-33F6EA462FCA}" type="datetime2">
              <a:rPr lang="zh-CN" altLang="en-US"/>
              <a:t>2025年2月25日</a:t>
            </a:fld>
            <a:endParaRPr lang="en-US"/>
          </a:p>
        </p:txBody>
      </p:sp>
      <p:sp>
        <p:nvSpPr>
          <p:cNvPr id="3" name="Footer Placeholder 2"/>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4" name="Slide Number Placeholder 3"/>
          <p:cNvSpPr>
            <a:spLocks noGrp="1"/>
          </p:cNvSpPr>
          <p:nvPr>
            <p:ph type="sldNum" sz="quarter" idx="12"/>
          </p:nvPr>
        </p:nvSpPr>
        <p:spPr/>
        <p:txBody>
          <a:bodyPr/>
          <a:lstStyle>
            <a:lvl1pPr>
              <a:defRPr/>
            </a:lvl1pPr>
          </a:lstStyle>
          <a:p>
            <a:fld id="{889A72BB-E1CF-46C9-8477-10281DEA8BF5}"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00F2F850-B08D-42FA-B692-A0182310ACDF}"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7" name="Slide Number Placeholder 6"/>
          <p:cNvSpPr>
            <a:spLocks noGrp="1"/>
          </p:cNvSpPr>
          <p:nvPr>
            <p:ph type="sldNum" sz="quarter" idx="12"/>
          </p:nvPr>
        </p:nvSpPr>
        <p:spPr/>
        <p:txBody>
          <a:bodyPr/>
          <a:lstStyle>
            <a:lvl1pPr>
              <a:defRPr/>
            </a:lvl1pPr>
          </a:lstStyle>
          <a:p>
            <a:fld id="{1794B080-FC5C-4D8C-B778-7B7C930A4D03}"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74621CF8-336C-4112-8269-C84F03444AB7}" type="datetime2">
              <a:rPr lang="zh-CN" altLang="en-US"/>
              <a:t>2025年2月25日</a:t>
            </a:fld>
            <a:endParaRPr lang="en-US"/>
          </a:p>
        </p:txBody>
      </p:sp>
      <p:sp>
        <p:nvSpPr>
          <p:cNvPr id="6" name="Footer Placeholder 5"/>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7" name="Slide Number Placeholder 6"/>
          <p:cNvSpPr>
            <a:spLocks noGrp="1"/>
          </p:cNvSpPr>
          <p:nvPr>
            <p:ph type="sldNum" sz="quarter" idx="12"/>
          </p:nvPr>
        </p:nvSpPr>
        <p:spPr/>
        <p:txBody>
          <a:bodyPr/>
          <a:lstStyle>
            <a:lvl1pPr>
              <a:defRPr/>
            </a:lvl1pPr>
          </a:lstStyle>
          <a:p>
            <a:fld id="{A123F196-EC43-477F-8665-3CE38E25624D}"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0CECA8A6-2A1A-4245-B6F3-6B06F0A04D96}"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6" name="Slide Number Placeholder 5"/>
          <p:cNvSpPr>
            <a:spLocks noGrp="1"/>
          </p:cNvSpPr>
          <p:nvPr>
            <p:ph type="sldNum" sz="quarter" idx="12"/>
          </p:nvPr>
        </p:nvSpPr>
        <p:spPr/>
        <p:txBody>
          <a:bodyPr/>
          <a:lstStyle>
            <a:lvl1pPr>
              <a:defRPr/>
            </a:lvl1pPr>
          </a:lstStyle>
          <a:p>
            <a:fld id="{6D69E0DC-186B-476C-997D-6D181A8DB1D1}" type="slidenum">
              <a:rPr lang="zh-CN" altLang="en-US"/>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fld id="{5DEF88DA-0D7C-4532-B8AB-CCBECA80D405}" type="datetime2">
              <a:rPr lang="zh-CN" altLang="en-US"/>
              <a:t>2025年2月25日</a:t>
            </a:fld>
            <a:endParaRPr lang="en-US"/>
          </a:p>
        </p:txBody>
      </p:sp>
      <p:sp>
        <p:nvSpPr>
          <p:cNvPr id="5" name="Footer Placeholder 4"/>
          <p:cNvSpPr>
            <a:spLocks noGrp="1"/>
          </p:cNvSpPr>
          <p:nvPr>
            <p:ph type="ftr" sz="quarter" idx="11"/>
          </p:nvPr>
        </p:nvSpPr>
        <p:spPr/>
        <p:txBody>
          <a:bodyPr/>
          <a:lstStyle>
            <a:lvl1pPr>
              <a:defRPr/>
            </a:lvl1pPr>
          </a:lstStyle>
          <a:p>
            <a:endParaRPr lang="en-US"/>
          </a:p>
          <a:p>
            <a:r>
              <a:rPr lang="zh-CN" altLang="en-US"/>
              <a:t>第</a:t>
            </a:r>
            <a:r>
              <a:rPr lang="en-US"/>
              <a:t>1</a:t>
            </a:r>
            <a:r>
              <a:rPr lang="zh-CN" altLang="en-US"/>
              <a:t>章 多媒体技术概要</a:t>
            </a:r>
          </a:p>
        </p:txBody>
      </p:sp>
      <p:sp>
        <p:nvSpPr>
          <p:cNvPr id="6" name="Slide Number Placeholder 5"/>
          <p:cNvSpPr>
            <a:spLocks noGrp="1"/>
          </p:cNvSpPr>
          <p:nvPr>
            <p:ph type="sldNum" sz="quarter" idx="12"/>
          </p:nvPr>
        </p:nvSpPr>
        <p:spPr/>
        <p:txBody>
          <a:bodyPr/>
          <a:lstStyle>
            <a:lvl1pPr>
              <a:defRPr/>
            </a:lvl1pPr>
          </a:lstStyle>
          <a:p>
            <a:fld id="{46CF98CB-763E-41BB-86EE-C47C3D25FCFD}"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3.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cmpd="sng">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cmpd="sng">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3730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pPr>
            <a:fld id="{091CF2C3-D2A2-4234-A051-3167C8DB90C9}" type="slidenum">
              <a:rPr lang="en-US" sz="140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pPr>
            <a:fld id="{9A6DEE31-C5FE-4A7F-B886-622023EFEE14}" type="datetime1">
              <a:rPr lang="en-US" sz="1400">
                <a:effectLst>
                  <a:outerShdw blurRad="38100" dist="38100" dir="2700000" algn="tl">
                    <a:srgbClr val="C0C0C0"/>
                  </a:outerShdw>
                </a:effectLst>
                <a:latin typeface="Bookman Old Style" panose="02050604050505020204" pitchFamily="18" charset="0"/>
                <a:ea typeface="楷体_GB2312" pitchFamily="49" charset="-122"/>
              </a:rPr>
              <a:t>2/25/2025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fld id="{92601FF6-0B49-4BE3-843B-355B48E9605F}" type="datetime2">
              <a:rPr lang="zh-CN" altLang="en-US"/>
              <a:t>2025年2月25日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fld id="{20ED6A65-651F-40D8-9B2D-661182BB764A}"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3730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pPr>
            <a:fld id="{C3990F1D-5768-4855-970E-B0223F141134}" type="slidenum">
              <a:rPr lang="en-US" sz="140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pPr>
            <a:fld id="{12332461-6140-4989-9AF7-074592DCF40C}" type="datetime1">
              <a:rPr lang="en-US" sz="1400">
                <a:effectLst>
                  <a:outerShdw blurRad="38100" dist="38100" dir="2700000" algn="tl">
                    <a:srgbClr val="C0C0C0"/>
                  </a:outerShdw>
                </a:effectLst>
                <a:latin typeface="Bookman Old Style" panose="02050604050505020204" pitchFamily="18" charset="0"/>
                <a:ea typeface="楷体_GB2312" pitchFamily="49" charset="-122"/>
              </a:rPr>
              <a:t>2/25/2025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endParaRPr lang="en-US"/>
          </a:p>
          <a:p>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fld id="{F4487624-A4F7-4198-AADE-DE3A37C4EEE4}" type="datetime2">
              <a:rPr lang="zh-CN" altLang="en-US"/>
              <a:t>2025年2月25日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endParaRPr lang="en-US"/>
          </a:p>
          <a:p>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fld id="{4BCBF43E-DBD8-45F9-A30F-4273B4AD07B1}"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8.bin"/><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9.emf"/><Relationship Id="rId5" Type="http://schemas.openxmlformats.org/officeDocument/2006/relationships/oleObject" Target="../embeddings/oleObject11.bin"/><Relationship Id="rId10" Type="http://schemas.openxmlformats.org/officeDocument/2006/relationships/image" Target="../media/image31.wmf"/><Relationship Id="rId4" Type="http://schemas.openxmlformats.org/officeDocument/2006/relationships/image" Target="../media/image28.emf"/><Relationship Id="rId9"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36.wmf"/><Relationship Id="rId4" Type="http://schemas.openxmlformats.org/officeDocument/2006/relationships/oleObject" Target="../embeddings/oleObject14.bin"/></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54.e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56.w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58.emf"/><Relationship Id="rId4" Type="http://schemas.openxmlformats.org/officeDocument/2006/relationships/oleObject" Target="../embeddings/oleObject20.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60.w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1.xml"/><Relationship Id="rId7" Type="http://schemas.openxmlformats.org/officeDocument/2006/relationships/image" Target="../media/image64.e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66.emf"/><Relationship Id="rId5" Type="http://schemas.openxmlformats.org/officeDocument/2006/relationships/image" Target="../media/image63.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9.bin"/><Relationship Id="rId5" Type="http://schemas.openxmlformats.org/officeDocument/2006/relationships/image" Target="../media/image67.wmf"/><Relationship Id="rId4" Type="http://schemas.openxmlformats.org/officeDocument/2006/relationships/oleObject" Target="../embeddings/oleObject28.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9.wmf"/><Relationship Id="rId4" Type="http://schemas.openxmlformats.org/officeDocument/2006/relationships/oleObject" Target="../embeddings/oleObject30.bin"/></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71.emf"/><Relationship Id="rId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4.bin"/><Relationship Id="rId5" Type="http://schemas.openxmlformats.org/officeDocument/2006/relationships/image" Target="../media/image73.wmf"/><Relationship Id="rId4" Type="http://schemas.openxmlformats.org/officeDocument/2006/relationships/oleObject" Target="../embeddings/oleObject33.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20.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75.wmf"/><Relationship Id="rId4" Type="http://schemas.openxmlformats.org/officeDocument/2006/relationships/oleObject" Target="../embeddings/oleObject35.bin"/><Relationship Id="rId9" Type="http://schemas.openxmlformats.org/officeDocument/2006/relationships/image" Target="../media/image77.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81.wmf"/><Relationship Id="rId3" Type="http://schemas.openxmlformats.org/officeDocument/2006/relationships/notesSlide" Target="../notesSlides/notesSlide21.xml"/><Relationship Id="rId7" Type="http://schemas.openxmlformats.org/officeDocument/2006/relationships/image" Target="../media/image78.wmf"/><Relationship Id="rId12"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9.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79.wmf"/><Relationship Id="rId14" Type="http://schemas.openxmlformats.org/officeDocument/2006/relationships/oleObject" Target="../embeddings/oleObject4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5.bin"/><Relationship Id="rId5" Type="http://schemas.openxmlformats.org/officeDocument/2006/relationships/image" Target="../media/image83.wmf"/><Relationship Id="rId4" Type="http://schemas.openxmlformats.org/officeDocument/2006/relationships/oleObject" Target="../embeddings/oleObject44.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6.wmf"/><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oleObject" Target="../embeddings/oleObject47.bin"/><Relationship Id="rId5" Type="http://schemas.openxmlformats.org/officeDocument/2006/relationships/image" Target="../media/image85.wmf"/><Relationship Id="rId4" Type="http://schemas.openxmlformats.org/officeDocument/2006/relationships/oleObject" Target="../embeddings/oleObject46.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25.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9.bin"/><Relationship Id="rId5" Type="http://schemas.openxmlformats.org/officeDocument/2006/relationships/image" Target="../media/image87.wmf"/><Relationship Id="rId4" Type="http://schemas.openxmlformats.org/officeDocument/2006/relationships/oleObject" Target="../embeddings/oleObject48.bin"/><Relationship Id="rId9" Type="http://schemas.openxmlformats.org/officeDocument/2006/relationships/image" Target="../media/image89.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90.wmf"/><Relationship Id="rId4" Type="http://schemas.openxmlformats.org/officeDocument/2006/relationships/oleObject" Target="../embeddings/oleObject51.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92.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3.bin"/><Relationship Id="rId5" Type="http://schemas.openxmlformats.org/officeDocument/2006/relationships/image" Target="../media/image91.wmf"/><Relationship Id="rId4" Type="http://schemas.openxmlformats.org/officeDocument/2006/relationships/oleObject" Target="../embeddings/oleObject52.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29.xml"/><Relationship Id="rId7" Type="http://schemas.openxmlformats.org/officeDocument/2006/relationships/image" Target="../media/image94.wmf"/><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oleObject" Target="../embeddings/oleObject55.bin"/><Relationship Id="rId5" Type="http://schemas.openxmlformats.org/officeDocument/2006/relationships/image" Target="../media/image93.wmf"/><Relationship Id="rId4" Type="http://schemas.openxmlformats.org/officeDocument/2006/relationships/oleObject" Target="../embeddings/oleObject54.bin"/><Relationship Id="rId9" Type="http://schemas.openxmlformats.org/officeDocument/2006/relationships/image" Target="../media/image95.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97.png"/><Relationship Id="rId5" Type="http://schemas.openxmlformats.org/officeDocument/2006/relationships/image" Target="../media/image96.wmf"/><Relationship Id="rId4" Type="http://schemas.openxmlformats.org/officeDocument/2006/relationships/oleObject" Target="../embeddings/oleObject5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98.wmf"/><Relationship Id="rId5" Type="http://schemas.openxmlformats.org/officeDocument/2006/relationships/oleObject" Target="../embeddings/oleObject58.bin"/><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00.wmf"/><Relationship Id="rId4" Type="http://schemas.openxmlformats.org/officeDocument/2006/relationships/oleObject" Target="../embeddings/oleObject59.bin"/></Relationships>
</file>

<file path=ppt/slides/_rels/slide53.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notesSlide" Target="../notesSlides/notesSlide35.xml"/><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01.wmf"/><Relationship Id="rId5" Type="http://schemas.openxmlformats.org/officeDocument/2006/relationships/oleObject" Target="../embeddings/oleObject60.bin"/><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hyperlink" Target="http://www.jdl.ac.cn/doc/2010/VCIP_Low%20bit-rate%20image%20coding%20via%20interpolation%20oriented%20adaptive%20down-sampling.pdf" TargetMode="External"/><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5.bin"/><Relationship Id="rId10" Type="http://schemas.openxmlformats.org/officeDocument/2006/relationships/image" Target="../media/image28.png"/><Relationship Id="rId4" Type="http://schemas.openxmlformats.org/officeDocument/2006/relationships/image" Target="../media/image22.wmf"/><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2" name="Rectangle 12"/>
          <p:cNvSpPr>
            <a:spLocks noChangeArrowheads="1"/>
          </p:cNvSpPr>
          <p:nvPr/>
        </p:nvSpPr>
        <p:spPr bwMode="auto">
          <a:xfrm>
            <a:off x="4854162" y="-234068"/>
            <a:ext cx="197676" cy="468137"/>
          </a:xfrm>
          <a:prstGeom prst="rect">
            <a:avLst/>
          </a:prstGeom>
          <a:noFill/>
          <a:ln w="9525" cap="flat" cmpd="sng" algn="ctr">
            <a:noFill/>
            <a:prstDash val="solid"/>
            <a:miter lim="800000"/>
          </a:ln>
          <a:effectLst/>
        </p:spPr>
        <p:txBody>
          <a:bodyPr vert="horz" wrap="none" lIns="97850" tIns="48925" rIns="97850" bIns="48925" numCol="1" anchor="ctr" anchorCtr="0" compatLnSpc="1">
            <a:spAutoFit/>
          </a:bodyPr>
          <a:lstStyle/>
          <a:p>
            <a:endParaRPr lang="zh-CN" altLang="en-US"/>
          </a:p>
        </p:txBody>
      </p:sp>
      <p:sp>
        <p:nvSpPr>
          <p:cNvPr id="8" name="Rectangle 3"/>
          <p:cNvSpPr>
            <a:spLocks noGrp="1" noChangeArrowheads="1"/>
          </p:cNvSpPr>
          <p:nvPr>
            <p:ph type="title"/>
          </p:nvPr>
        </p:nvSpPr>
        <p:spPr>
          <a:xfrm>
            <a:off x="622565" y="8781"/>
            <a:ext cx="8667750" cy="1279923"/>
          </a:xfrm>
        </p:spPr>
        <p:txBody>
          <a:bodyPr/>
          <a:lstStyle/>
          <a:p>
            <a:pPr lvl="0" eaLnBrk="1" hangingPunct="1"/>
            <a:r>
              <a:rPr lang="en-US" altLang="zh-CN" dirty="0">
                <a:latin typeface="Arial" panose="020B0604020202020204" pitchFamily="34" charset="0"/>
                <a:ea typeface="黑体" panose="02010609060101010101" pitchFamily="2" charset="-122"/>
                <a:cs typeface="Arial" panose="020B0604020202020204" pitchFamily="34" charset="0"/>
              </a:rPr>
              <a:t>Experimental Results: </a:t>
            </a:r>
            <a:r>
              <a:rPr lang="en-US" altLang="zh-CN" dirty="0" err="1">
                <a:latin typeface="Arial" panose="020B0604020202020204" pitchFamily="34" charset="0"/>
                <a:ea typeface="黑体" panose="02010609060101010101" pitchFamily="2" charset="-122"/>
                <a:cs typeface="Arial" panose="020B0604020202020204" pitchFamily="34" charset="0"/>
              </a:rPr>
              <a:t>Inpainting</a:t>
            </a:r>
            <a:endParaRPr lang="zh-CN" altLang="en-US" dirty="0">
              <a:latin typeface="Arial" panose="020B0604020202020204" pitchFamily="34" charset="0"/>
              <a:ea typeface="黑体" panose="02010609060101010101" pitchFamily="2" charset="-122"/>
              <a:cs typeface="Arial" panose="020B0604020202020204" pitchFamily="34" charset="0"/>
            </a:endParaRPr>
          </a:p>
        </p:txBody>
      </p:sp>
      <p:grpSp>
        <p:nvGrpSpPr>
          <p:cNvPr id="18" name="组合 17"/>
          <p:cNvGrpSpPr/>
          <p:nvPr/>
        </p:nvGrpSpPr>
        <p:grpSpPr>
          <a:xfrm>
            <a:off x="6653400" y="4255234"/>
            <a:ext cx="2340000" cy="2637132"/>
            <a:chOff x="6141600" y="4042800"/>
            <a:chExt cx="2160000" cy="2505478"/>
          </a:xfrm>
        </p:grpSpPr>
        <p:pic>
          <p:nvPicPr>
            <p:cNvPr id="119810" name="Picture 2" descr="D:\ASUS\D\Personal Script\3_Preparing_2013_TIP_SGSR\Exp Results\Inpainting Results\PRS\SGSR\SGSR\Barbara256rgb.png_ratio0.2_30.1839_random_SGSR.png"/>
            <p:cNvPicPr>
              <a:picLocks noChangeAspect="1" noChangeArrowheads="1"/>
            </p:cNvPicPr>
            <p:nvPr/>
          </p:nvPicPr>
          <p:blipFill>
            <a:blip r:embed="rId4"/>
            <a:srcRect/>
            <a:stretch>
              <a:fillRect/>
            </a:stretch>
          </p:blipFill>
          <p:spPr bwMode="auto">
            <a:xfrm>
              <a:off x="6141600" y="4042800"/>
              <a:ext cx="2160000" cy="2160000"/>
            </a:xfrm>
            <a:prstGeom prst="rect">
              <a:avLst/>
            </a:prstGeom>
            <a:noFill/>
          </p:spPr>
        </p:pic>
        <p:sp>
          <p:nvSpPr>
            <p:cNvPr id="11" name="矩形 10"/>
            <p:cNvSpPr/>
            <p:nvPr/>
          </p:nvSpPr>
          <p:spPr>
            <a:xfrm>
              <a:off x="6257590" y="6240501"/>
              <a:ext cx="1976823" cy="307777"/>
            </a:xfrm>
            <a:prstGeom prst="rect">
              <a:avLst/>
            </a:prstGeom>
          </p:spPr>
          <p:txBody>
            <a:bodyPr wrap="none">
              <a:spAutoFit/>
            </a:bodyPr>
            <a:lstStyle/>
            <a:p>
              <a:pPr algn="ctr"/>
              <a:r>
                <a:rPr lang="en-US" sz="1500" dirty="0">
                  <a:solidFill>
                    <a:srgbClr val="002060"/>
                  </a:solidFill>
                </a:rPr>
                <a:t>SGSR PSNR = 30.18 dB</a:t>
              </a:r>
              <a:endParaRPr lang="zh-CN" altLang="en-US" sz="1500" dirty="0">
                <a:solidFill>
                  <a:srgbClr val="002060"/>
                </a:solidFill>
              </a:endParaRPr>
            </a:p>
          </p:txBody>
        </p:sp>
      </p:grpSp>
      <p:grpSp>
        <p:nvGrpSpPr>
          <p:cNvPr id="17" name="组合 16"/>
          <p:cNvGrpSpPr/>
          <p:nvPr/>
        </p:nvGrpSpPr>
        <p:grpSpPr>
          <a:xfrm>
            <a:off x="877500" y="4255234"/>
            <a:ext cx="5190900" cy="2636348"/>
            <a:chOff x="810000" y="4042800"/>
            <a:chExt cx="4791600" cy="2504733"/>
          </a:xfrm>
        </p:grpSpPr>
        <p:pic>
          <p:nvPicPr>
            <p:cNvPr id="119813" name="Picture 5" descr="D:\ASUS\D\Personal Script\0_Reject_2012_TIP_IRJSM\实验结果\Restoration from Partial Random Samples\FOE\Barbara256rgb.png_ratio0.2_23.6799_FOE.png"/>
            <p:cNvPicPr>
              <a:picLocks noChangeAspect="1" noChangeArrowheads="1"/>
            </p:cNvPicPr>
            <p:nvPr/>
          </p:nvPicPr>
          <p:blipFill>
            <a:blip r:embed="rId5"/>
            <a:srcRect/>
            <a:stretch>
              <a:fillRect/>
            </a:stretch>
          </p:blipFill>
          <p:spPr bwMode="auto">
            <a:xfrm>
              <a:off x="810000" y="4042800"/>
              <a:ext cx="2160000" cy="2160000"/>
            </a:xfrm>
            <a:prstGeom prst="rect">
              <a:avLst/>
            </a:prstGeom>
            <a:noFill/>
          </p:spPr>
        </p:pic>
        <p:pic>
          <p:nvPicPr>
            <p:cNvPr id="119814" name="Picture 6" descr="D:\ASUS\D\Personal Script\0_Reject_2012_TIP_IRJSM\实验结果\Restoration from Partial Random Samples\BP\Barbara256rgb_ratio0.2_25.7035_BP.png"/>
            <p:cNvPicPr>
              <a:picLocks noChangeAspect="1" noChangeArrowheads="1"/>
            </p:cNvPicPr>
            <p:nvPr/>
          </p:nvPicPr>
          <p:blipFill>
            <a:blip r:embed="rId6"/>
            <a:srcRect/>
            <a:stretch>
              <a:fillRect/>
            </a:stretch>
          </p:blipFill>
          <p:spPr bwMode="auto">
            <a:xfrm>
              <a:off x="3441600" y="4042800"/>
              <a:ext cx="2160000" cy="2160000"/>
            </a:xfrm>
            <a:prstGeom prst="rect">
              <a:avLst/>
            </a:prstGeom>
            <a:noFill/>
          </p:spPr>
        </p:pic>
        <p:sp>
          <p:nvSpPr>
            <p:cNvPr id="12" name="矩形 11"/>
            <p:cNvSpPr/>
            <p:nvPr/>
          </p:nvSpPr>
          <p:spPr>
            <a:xfrm>
              <a:off x="3433785" y="6240501"/>
              <a:ext cx="2123658" cy="307032"/>
            </a:xfrm>
            <a:prstGeom prst="rect">
              <a:avLst/>
            </a:prstGeom>
          </p:spPr>
          <p:txBody>
            <a:bodyPr wrap="none">
              <a:spAutoFit/>
            </a:bodyPr>
            <a:lstStyle/>
            <a:p>
              <a:pPr algn="ctr"/>
              <a:r>
                <a:rPr lang="en-US" sz="1500" dirty="0">
                  <a:solidFill>
                    <a:srgbClr val="002060"/>
                  </a:solidFill>
                </a:rPr>
                <a:t>BP[48] PSNR = 25.70 dB</a:t>
              </a:r>
              <a:endParaRPr lang="zh-CN" altLang="en-US" sz="1500" dirty="0">
                <a:solidFill>
                  <a:srgbClr val="002060"/>
                </a:solidFill>
              </a:endParaRPr>
            </a:p>
          </p:txBody>
        </p:sp>
        <p:sp>
          <p:nvSpPr>
            <p:cNvPr id="13" name="矩形 12"/>
            <p:cNvSpPr/>
            <p:nvPr/>
          </p:nvSpPr>
          <p:spPr>
            <a:xfrm>
              <a:off x="839775" y="6240501"/>
              <a:ext cx="2123659" cy="307032"/>
            </a:xfrm>
            <a:prstGeom prst="rect">
              <a:avLst/>
            </a:prstGeom>
          </p:spPr>
          <p:txBody>
            <a:bodyPr wrap="none">
              <a:spAutoFit/>
            </a:bodyPr>
            <a:lstStyle/>
            <a:p>
              <a:pPr algn="ctr"/>
              <a:r>
                <a:rPr lang="en-US" sz="1500" dirty="0" err="1">
                  <a:solidFill>
                    <a:srgbClr val="002060"/>
                  </a:solidFill>
                </a:rPr>
                <a:t>FoE</a:t>
              </a:r>
              <a:r>
                <a:rPr lang="en-US" sz="1500" dirty="0">
                  <a:solidFill>
                    <a:srgbClr val="002060"/>
                  </a:solidFill>
                </a:rPr>
                <a:t>[7] PSNR = 23.67 dB</a:t>
              </a:r>
              <a:endParaRPr lang="zh-CN" altLang="en-US" sz="1500" dirty="0">
                <a:solidFill>
                  <a:srgbClr val="002060"/>
                </a:solidFill>
              </a:endParaRPr>
            </a:p>
          </p:txBody>
        </p:sp>
      </p:grpSp>
      <p:grpSp>
        <p:nvGrpSpPr>
          <p:cNvPr id="16" name="组合 15"/>
          <p:cNvGrpSpPr/>
          <p:nvPr/>
        </p:nvGrpSpPr>
        <p:grpSpPr>
          <a:xfrm>
            <a:off x="1286355" y="1879427"/>
            <a:ext cx="7367689" cy="2273500"/>
            <a:chOff x="1187404" y="1785600"/>
            <a:chExt cx="6800944" cy="2160000"/>
          </a:xfrm>
        </p:grpSpPr>
        <p:pic>
          <p:nvPicPr>
            <p:cNvPr id="119811" name="Picture 3" descr="D:\ASUS\D\Personal Script\3_Preparing_2013_TIP_SGSR\Exp Results\Inpainting Results\PRS\SGSR\Barbara256rgb.png"/>
            <p:cNvPicPr>
              <a:picLocks noChangeAspect="1" noChangeArrowheads="1"/>
            </p:cNvPicPr>
            <p:nvPr/>
          </p:nvPicPr>
          <p:blipFill>
            <a:blip r:embed="rId7"/>
            <a:srcRect/>
            <a:stretch>
              <a:fillRect/>
            </a:stretch>
          </p:blipFill>
          <p:spPr bwMode="auto">
            <a:xfrm>
              <a:off x="2109600" y="1785600"/>
              <a:ext cx="2160000" cy="2160000"/>
            </a:xfrm>
            <a:prstGeom prst="rect">
              <a:avLst/>
            </a:prstGeom>
            <a:noFill/>
          </p:spPr>
        </p:pic>
        <p:pic>
          <p:nvPicPr>
            <p:cNvPr id="119812" name="Picture 4" descr="D:\ASUS\D\Personal Script\3_Preparing_2013_TIP_SGSR\Exp Results\Inpainting Results\PRS\SGSR\SGSR\Barbara256rgb.png_ratio0.2_7.3572_random__missing.png"/>
            <p:cNvPicPr>
              <a:picLocks noChangeAspect="1" noChangeArrowheads="1"/>
            </p:cNvPicPr>
            <p:nvPr/>
          </p:nvPicPr>
          <p:blipFill>
            <a:blip r:embed="rId8"/>
            <a:srcRect/>
            <a:stretch>
              <a:fillRect/>
            </a:stretch>
          </p:blipFill>
          <p:spPr bwMode="auto">
            <a:xfrm>
              <a:off x="4780800" y="1785600"/>
              <a:ext cx="2160000" cy="2160000"/>
            </a:xfrm>
            <a:prstGeom prst="rect">
              <a:avLst/>
            </a:prstGeom>
            <a:noFill/>
          </p:spPr>
        </p:pic>
        <p:sp>
          <p:nvSpPr>
            <p:cNvPr id="14" name="TextBox 13"/>
            <p:cNvSpPr txBox="1"/>
            <p:nvPr/>
          </p:nvSpPr>
          <p:spPr>
            <a:xfrm>
              <a:off x="1187404" y="2735253"/>
              <a:ext cx="803286" cy="526341"/>
            </a:xfrm>
            <a:prstGeom prst="rect">
              <a:avLst/>
            </a:prstGeom>
            <a:noFill/>
          </p:spPr>
          <p:txBody>
            <a:bodyPr wrap="square" rtlCol="0">
              <a:spAutoFit/>
            </a:bodyPr>
            <a:lstStyle/>
            <a:p>
              <a:r>
                <a:rPr lang="en-US" altLang="zh-CN" sz="1500" dirty="0"/>
                <a:t>Original</a:t>
              </a:r>
              <a:endParaRPr lang="zh-CN" altLang="en-US" sz="1500" dirty="0"/>
            </a:p>
          </p:txBody>
        </p:sp>
        <p:sp>
          <p:nvSpPr>
            <p:cNvPr id="15" name="TextBox 14"/>
            <p:cNvSpPr txBox="1"/>
            <p:nvPr/>
          </p:nvSpPr>
          <p:spPr>
            <a:xfrm>
              <a:off x="7039010" y="2735253"/>
              <a:ext cx="949338" cy="307777"/>
            </a:xfrm>
            <a:prstGeom prst="rect">
              <a:avLst/>
            </a:prstGeom>
            <a:noFill/>
          </p:spPr>
          <p:txBody>
            <a:bodyPr wrap="square" rtlCol="0">
              <a:spAutoFit/>
            </a:bodyPr>
            <a:lstStyle/>
            <a:p>
              <a:r>
                <a:rPr lang="en-US" altLang="zh-CN" sz="1500" dirty="0"/>
                <a:t>Degraded</a:t>
              </a:r>
              <a:endParaRPr lang="zh-CN" altLang="en-US" sz="1500" dirty="0"/>
            </a:p>
          </p:txBody>
        </p: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b="0" kern="0" dirty="0"/>
              <a:t>如何表示图像下采样</a:t>
            </a:r>
            <a:endParaRPr lang="en-US" altLang="zh-CN" b="0" kern="0" dirty="0"/>
          </a:p>
          <a:p>
            <a:pPr lvl="1"/>
            <a:r>
              <a:rPr lang="zh-CN" altLang="en-US" dirty="0">
                <a:latin typeface="Times New Roman" panose="02020603050405020304" pitchFamily="18" charset="0"/>
                <a:ea typeface="黑体" panose="02010609060101010101" pitchFamily="2" charset="-122"/>
              </a:rPr>
              <a:t>最优下采样的目标函数为</a:t>
            </a:r>
            <a:endParaRPr lang="en-US" altLang="zh-CN" dirty="0">
              <a:latin typeface="Times New Roman" panose="02020603050405020304" pitchFamily="18" charset="0"/>
              <a:ea typeface="黑体" panose="02010609060101010101" pitchFamily="2" charset="-122"/>
            </a:endParaRPr>
          </a:p>
          <a:p>
            <a:pPr lvl="1"/>
            <a:endParaRPr lang="en-US" altLang="zh-CN" dirty="0">
              <a:latin typeface="Times New Roman" panose="02020603050405020304" pitchFamily="18" charset="0"/>
              <a:ea typeface="黑体" panose="02010609060101010101" pitchFamily="2" charset="-122"/>
            </a:endParaRPr>
          </a:p>
          <a:p>
            <a:pPr lvl="1"/>
            <a:r>
              <a:rPr lang="zh-CN" altLang="en-US" dirty="0">
                <a:latin typeface="Times New Roman" panose="02020603050405020304" pitchFamily="18" charset="0"/>
                <a:ea typeface="黑体" panose="02010609060101010101" pitchFamily="2" charset="-122"/>
              </a:rPr>
              <a:t>如何求解呢？令</a:t>
            </a:r>
            <a:r>
              <a:rPr lang="en-US" altLang="zh-CN" dirty="0">
                <a:latin typeface="Times New Roman" panose="02020603050405020304" pitchFamily="18" charset="0"/>
                <a:ea typeface="黑体" panose="02010609060101010101" pitchFamily="2" charset="-122"/>
              </a:rPr>
              <a:t>J</a:t>
            </a:r>
            <a:r>
              <a:rPr lang="zh-CN" altLang="en-US" dirty="0">
                <a:latin typeface="Times New Roman" panose="02020603050405020304" pitchFamily="18" charset="0"/>
                <a:ea typeface="黑体" panose="02010609060101010101" pitchFamily="2" charset="-122"/>
              </a:rPr>
              <a:t>的偏导为零</a:t>
            </a:r>
            <a:endParaRPr lang="en-US" altLang="zh-CN" dirty="0">
              <a:latin typeface="Times New Roman" panose="02020603050405020304" pitchFamily="18" charset="0"/>
              <a:ea typeface="黑体" panose="02010609060101010101" pitchFamily="2" charset="-122"/>
            </a:endParaRPr>
          </a:p>
          <a:p>
            <a:pPr lvl="1"/>
            <a:endParaRPr lang="en-US" altLang="zh-CN" dirty="0">
              <a:latin typeface="Times New Roman" panose="02020603050405020304" pitchFamily="18" charset="0"/>
              <a:ea typeface="黑体" panose="02010609060101010101" pitchFamily="2" charset="-122"/>
            </a:endParaRPr>
          </a:p>
          <a:p>
            <a:pPr lvl="1"/>
            <a:r>
              <a:rPr lang="zh-CN" altLang="en-US" dirty="0">
                <a:latin typeface="Times New Roman" panose="02020603050405020304" pitchFamily="18" charset="0"/>
                <a:ea typeface="黑体" panose="02010609060101010101" pitchFamily="2" charset="-122"/>
              </a:rPr>
              <a:t>最优下采样图像为</a:t>
            </a:r>
          </a:p>
          <a:p>
            <a:pPr lvl="1"/>
            <a:endParaRPr lang="zh-CN" altLang="en-US" dirty="0">
              <a:latin typeface="Times New Roman" panose="02020603050405020304" pitchFamily="18" charset="0"/>
              <a:ea typeface="黑体" panose="02010609060101010101" pitchFamily="2" charset="-122"/>
            </a:endParaRPr>
          </a:p>
          <a:p>
            <a:endParaRPr lang="zh-CN" altLang="en-US" kern="0" dirty="0"/>
          </a:p>
        </p:txBody>
      </p:sp>
      <p:sp>
        <p:nvSpPr>
          <p:cNvPr id="9220"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9221"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dirty="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dirty="0">
              <a:latin typeface="Times New Roman" panose="02020603050405020304" pitchFamily="18" charset="0"/>
              <a:ea typeface="黑体" panose="02010609060101010101" pitchFamily="2" charset="-122"/>
            </a:endParaRPr>
          </a:p>
        </p:txBody>
      </p:sp>
      <p:graphicFrame>
        <p:nvGraphicFramePr>
          <p:cNvPr id="63495" name="Object 7"/>
          <p:cNvGraphicFramePr>
            <a:graphicFrameLocks noChangeAspect="1"/>
          </p:cNvGraphicFramePr>
          <p:nvPr/>
        </p:nvGraphicFramePr>
        <p:xfrm>
          <a:off x="2731388" y="2169021"/>
          <a:ext cx="3473979" cy="482896"/>
        </p:xfrm>
        <a:graphic>
          <a:graphicData uri="http://schemas.openxmlformats.org/presentationml/2006/ole">
            <mc:AlternateContent xmlns:mc="http://schemas.openxmlformats.org/markup-compatibility/2006">
              <mc:Choice xmlns:v="urn:schemas-microsoft-com:vml" Requires="v">
                <p:oleObj spid="_x0000_s3149" r:id="rId3" imgW="2134235" imgH="304800" progId="Equation.DSMT4">
                  <p:embed/>
                </p:oleObj>
              </mc:Choice>
              <mc:Fallback>
                <p:oleObj r:id="rId3" imgW="2134235" imgH="304800" progId="Equation.DSMT4">
                  <p:embed/>
                  <p:pic>
                    <p:nvPicPr>
                      <p:cNvPr id="0" name="图片 31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388" y="2169021"/>
                        <a:ext cx="3473979" cy="48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6" name="Object 8"/>
          <p:cNvGraphicFramePr>
            <a:graphicFrameLocks noChangeAspect="1"/>
          </p:cNvGraphicFramePr>
          <p:nvPr/>
        </p:nvGraphicFramePr>
        <p:xfrm>
          <a:off x="2893831" y="3091355"/>
          <a:ext cx="3355313" cy="589834"/>
        </p:xfrm>
        <a:graphic>
          <a:graphicData uri="http://schemas.openxmlformats.org/presentationml/2006/ole">
            <mc:AlternateContent xmlns:mc="http://schemas.openxmlformats.org/markup-compatibility/2006">
              <mc:Choice xmlns:v="urn:schemas-microsoft-com:vml" Requires="v">
                <p:oleObj spid="_x0000_s3150" r:id="rId5" imgW="2159635" imgH="393700" progId="Equation.DSMT4">
                  <p:embed/>
                </p:oleObj>
              </mc:Choice>
              <mc:Fallback>
                <p:oleObj r:id="rId5" imgW="2159635" imgH="393700" progId="Equation.DSMT4">
                  <p:embed/>
                  <p:pic>
                    <p:nvPicPr>
                      <p:cNvPr id="0" name="图片 31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3831" y="3091355"/>
                        <a:ext cx="3355313" cy="58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7" name="Object 9"/>
          <p:cNvGraphicFramePr>
            <a:graphicFrameLocks noChangeAspect="1"/>
          </p:cNvGraphicFramePr>
          <p:nvPr/>
        </p:nvGraphicFramePr>
        <p:xfrm>
          <a:off x="2821822" y="4185245"/>
          <a:ext cx="3355314" cy="509629"/>
        </p:xfrm>
        <a:graphic>
          <a:graphicData uri="http://schemas.openxmlformats.org/presentationml/2006/ole">
            <mc:AlternateContent xmlns:mc="http://schemas.openxmlformats.org/markup-compatibility/2006">
              <mc:Choice xmlns:v="urn:schemas-microsoft-com:vml" Requires="v">
                <p:oleObj spid="_x0000_s3151" r:id="rId7" imgW="1955800" imgH="304800" progId="Equation.DSMT4">
                  <p:embed/>
                </p:oleObj>
              </mc:Choice>
              <mc:Fallback>
                <p:oleObj r:id="rId7" imgW="1955800" imgH="304800" progId="Equation.DSMT4">
                  <p:embed/>
                  <p:pic>
                    <p:nvPicPr>
                      <p:cNvPr id="0" name="图片 31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1822" y="4185245"/>
                        <a:ext cx="3355314" cy="50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7627177" y="1736973"/>
            <a:ext cx="1755745" cy="468137"/>
          </a:xfrm>
          <a:prstGeom prst="rect">
            <a:avLst/>
          </a:prstGeom>
          <a:noFill/>
        </p:spPr>
        <p:txBody>
          <a:bodyPr wrap="square" lIns="97850" tIns="48925" rIns="97850" bIns="48925" rtlCol="0">
            <a:spAutoFit/>
          </a:bodyPr>
          <a:lstStyle/>
          <a:p>
            <a:r>
              <a:rPr lang="zh-CN" altLang="en-US" b="1" dirty="0">
                <a:solidFill>
                  <a:srgbClr val="FF0000"/>
                </a:solidFill>
              </a:rPr>
              <a:t>代价函数</a:t>
            </a:r>
          </a:p>
        </p:txBody>
      </p:sp>
      <p:sp>
        <p:nvSpPr>
          <p:cNvPr id="3" name="Down Arrow 2"/>
          <p:cNvSpPr/>
          <p:nvPr/>
        </p:nvSpPr>
        <p:spPr bwMode="auto">
          <a:xfrm rot="4581497">
            <a:off x="6859691" y="1735914"/>
            <a:ext cx="289090" cy="121188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7850" tIns="48925" rIns="97850" bIns="48925" numCol="1" spcCol="0" rtlCol="0" anchor="t" anchorCtr="0" compatLnSpc="1"/>
          <a:lstStyle/>
          <a:p>
            <a:pPr algn="l" defTabSz="978535"/>
            <a:endParaRPr lang="zh-CN" altLang="en-US" sz="2600" b="0" u="sng">
              <a:effectLst>
                <a:outerShdw blurRad="38100" dist="38100" dir="2700000" algn="tl">
                  <a:srgbClr val="000000">
                    <a:alpha val="43137"/>
                  </a:srgbClr>
                </a:outerShdw>
              </a:effectLst>
              <a:latin typeface="Times New Roman" panose="02020603050405020304" pitchFamily="18" charset="0"/>
            </a:endParaRPr>
          </a:p>
        </p:txBody>
      </p:sp>
      <p:sp>
        <p:nvSpPr>
          <p:cNvPr id="13" name="TextBox 12"/>
          <p:cNvSpPr txBox="1"/>
          <p:nvPr/>
        </p:nvSpPr>
        <p:spPr>
          <a:xfrm>
            <a:off x="7331714" y="3830194"/>
            <a:ext cx="1755745" cy="468137"/>
          </a:xfrm>
          <a:prstGeom prst="rect">
            <a:avLst/>
          </a:prstGeom>
          <a:noFill/>
        </p:spPr>
        <p:txBody>
          <a:bodyPr wrap="square" lIns="97850" tIns="48925" rIns="97850" bIns="48925" rtlCol="0">
            <a:spAutoFit/>
          </a:bodyPr>
          <a:lstStyle/>
          <a:p>
            <a:r>
              <a:rPr lang="zh-CN" altLang="en-US" b="1" dirty="0">
                <a:solidFill>
                  <a:srgbClr val="FF0000"/>
                </a:solidFill>
              </a:rPr>
              <a:t>最优解</a:t>
            </a:r>
          </a:p>
        </p:txBody>
      </p:sp>
      <p:sp>
        <p:nvSpPr>
          <p:cNvPr id="14" name="Down Arrow 13"/>
          <p:cNvSpPr/>
          <p:nvPr/>
        </p:nvSpPr>
        <p:spPr bwMode="auto">
          <a:xfrm rot="4581497">
            <a:off x="6683896" y="3709212"/>
            <a:ext cx="289090" cy="121188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7850" tIns="48925" rIns="97850" bIns="48925" numCol="1" spcCol="0" rtlCol="0" anchor="t" anchorCtr="0" compatLnSpc="1"/>
          <a:lstStyle/>
          <a:p>
            <a:pPr algn="l" defTabSz="978535"/>
            <a:endParaRPr lang="zh-CN" altLang="en-US" sz="2600" b="0" u="sng">
              <a:effectLst>
                <a:outerShdw blurRad="38100" dist="38100" dir="2700000" algn="tl">
                  <a:srgbClr val="000000">
                    <a:alpha val="43137"/>
                  </a:srgbClr>
                </a:outerShdw>
              </a:effectLst>
              <a:latin typeface="Times New Roman" panose="02020603050405020304" pitchFamily="18" charset="0"/>
            </a:endParaRPr>
          </a:p>
        </p:txBody>
      </p:sp>
      <p:sp>
        <p:nvSpPr>
          <p:cNvPr id="15"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br>
              <a:rPr lang="zh-CN" altLang="en-US" sz="3200" kern="0" dirty="0"/>
            </a:br>
            <a:endParaRPr lang="zh-CN" altLang="en-US" sz="3200"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1000"/>
                                        <p:tgtEl>
                                          <p:spTgt spid="16">
                                            <p:txEl>
                                              <p:pRg st="0" end="0"/>
                                            </p:txEl>
                                          </p:spTgt>
                                        </p:tgtEl>
                                      </p:cBhvr>
                                    </p:animEffect>
                                    <p:anim calcmode="lin" valueType="num">
                                      <p:cBhvr>
                                        <p:cTn id="2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Effect transition="in" filter="fade">
                                      <p:cBhvr>
                                        <p:cTn id="24" dur="1000"/>
                                        <p:tgtEl>
                                          <p:spTgt spid="16">
                                            <p:txEl>
                                              <p:pRg st="1" end="1"/>
                                            </p:txEl>
                                          </p:spTgt>
                                        </p:tgtEl>
                                      </p:cBhvr>
                                    </p:animEffect>
                                    <p:anim calcmode="lin" valueType="num">
                                      <p:cBhvr>
                                        <p:cTn id="2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fade">
                                      <p:cBhvr>
                                        <p:cTn id="29" dur="1000"/>
                                        <p:tgtEl>
                                          <p:spTgt spid="16">
                                            <p:txEl>
                                              <p:pRg st="3" end="3"/>
                                            </p:txEl>
                                          </p:spTgt>
                                        </p:tgtEl>
                                      </p:cBhvr>
                                    </p:animEffect>
                                    <p:anim calcmode="lin" valueType="num">
                                      <p:cBhvr>
                                        <p:cTn id="30"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xEl>
                                              <p:pRg st="5" end="5"/>
                                            </p:txEl>
                                          </p:spTgt>
                                        </p:tgtEl>
                                        <p:attrNameLst>
                                          <p:attrName>style.visibility</p:attrName>
                                        </p:attrNameLst>
                                      </p:cBhvr>
                                      <p:to>
                                        <p:strVal val="visible"/>
                                      </p:to>
                                    </p:set>
                                    <p:animEffect transition="in" filter="fade">
                                      <p:cBhvr>
                                        <p:cTn id="34" dur="1000"/>
                                        <p:tgtEl>
                                          <p:spTgt spid="16">
                                            <p:txEl>
                                              <p:pRg st="5" end="5"/>
                                            </p:txEl>
                                          </p:spTgt>
                                        </p:tgtEl>
                                      </p:cBhvr>
                                    </p:animEffect>
                                    <p:anim calcmode="lin" valueType="num">
                                      <p:cBhvr>
                                        <p:cTn id="35"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0245"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graphicFrame>
        <p:nvGraphicFramePr>
          <p:cNvPr id="10246" name="Object 13"/>
          <p:cNvGraphicFramePr>
            <a:graphicFrameLocks noChangeAspect="1"/>
          </p:cNvGraphicFramePr>
          <p:nvPr/>
        </p:nvGraphicFramePr>
        <p:xfrm>
          <a:off x="2063750" y="1604081"/>
          <a:ext cx="2031075" cy="1961657"/>
        </p:xfrm>
        <a:graphic>
          <a:graphicData uri="http://schemas.openxmlformats.org/presentationml/2006/ole">
            <mc:AlternateContent xmlns:mc="http://schemas.openxmlformats.org/markup-compatibility/2006">
              <mc:Choice xmlns:v="urn:schemas-microsoft-com:vml" Requires="v">
                <p:oleObj spid="_x0000_s4200" r:id="rId3" imgW="1828800" imgH="1954530" progId="Visio.Drawing.11">
                  <p:embed/>
                </p:oleObj>
              </mc:Choice>
              <mc:Fallback>
                <p:oleObj r:id="rId3" imgW="1828800" imgH="1954530" progId="Visio.Drawing.11">
                  <p:embed/>
                  <p:pic>
                    <p:nvPicPr>
                      <p:cNvPr id="0" name="图片 4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1604081"/>
                        <a:ext cx="2031075" cy="19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7" name="Object 15"/>
          <p:cNvGraphicFramePr>
            <a:graphicFrameLocks noChangeAspect="1"/>
          </p:cNvGraphicFramePr>
          <p:nvPr/>
        </p:nvGraphicFramePr>
        <p:xfrm>
          <a:off x="4939242" y="1679272"/>
          <a:ext cx="2160058" cy="1869756"/>
        </p:xfrm>
        <a:graphic>
          <a:graphicData uri="http://schemas.openxmlformats.org/presentationml/2006/ole">
            <mc:AlternateContent xmlns:mc="http://schemas.openxmlformats.org/markup-compatibility/2006">
              <mc:Choice xmlns:v="urn:schemas-microsoft-com:vml" Requires="v">
                <p:oleObj spid="_x0000_s4201" r:id="rId5" imgW="2277110" imgH="2088515" progId="Visio.Drawing.11">
                  <p:embed/>
                </p:oleObj>
              </mc:Choice>
              <mc:Fallback>
                <p:oleObj r:id="rId5" imgW="2277110" imgH="2088515" progId="Visio.Drawing.11">
                  <p:embed/>
                  <p:pic>
                    <p:nvPicPr>
                      <p:cNvPr id="0" name="图片 41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9242" y="1679272"/>
                        <a:ext cx="2160058" cy="186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0" name="Object 8"/>
          <p:cNvGraphicFramePr>
            <a:graphicFrameLocks noChangeAspect="1"/>
          </p:cNvGraphicFramePr>
          <p:nvPr/>
        </p:nvGraphicFramePr>
        <p:xfrm>
          <a:off x="3002756" y="3769589"/>
          <a:ext cx="3042312" cy="675051"/>
        </p:xfrm>
        <a:graphic>
          <a:graphicData uri="http://schemas.openxmlformats.org/presentationml/2006/ole">
            <mc:AlternateContent xmlns:mc="http://schemas.openxmlformats.org/markup-compatibility/2006">
              <mc:Choice xmlns:v="urn:schemas-microsoft-com:vml" Requires="v">
                <p:oleObj spid="_x0000_s4202" r:id="rId7" imgW="1880235" imgH="431800" progId="Equation.DSMT4">
                  <p:embed/>
                </p:oleObj>
              </mc:Choice>
              <mc:Fallback>
                <p:oleObj r:id="rId7" imgW="1880235" imgH="431800" progId="Equation.DSMT4">
                  <p:embed/>
                  <p:pic>
                    <p:nvPicPr>
                      <p:cNvPr id="0" name="图片 41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2756" y="3769589"/>
                        <a:ext cx="3042312" cy="67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1" name="Object 9"/>
          <p:cNvGraphicFramePr>
            <a:graphicFrameLocks noChangeAspect="1"/>
          </p:cNvGraphicFramePr>
          <p:nvPr/>
        </p:nvGraphicFramePr>
        <p:xfrm>
          <a:off x="3549651" y="4491426"/>
          <a:ext cx="2027635" cy="507959"/>
        </p:xfrm>
        <a:graphic>
          <a:graphicData uri="http://schemas.openxmlformats.org/presentationml/2006/ole">
            <mc:AlternateContent xmlns:mc="http://schemas.openxmlformats.org/markup-compatibility/2006">
              <mc:Choice xmlns:v="urn:schemas-microsoft-com:vml" Requires="v">
                <p:oleObj spid="_x0000_s4203" r:id="rId9" imgW="1181100" imgH="304800" progId="Equation.DSMT4">
                  <p:embed/>
                </p:oleObj>
              </mc:Choice>
              <mc:Fallback>
                <p:oleObj r:id="rId9" imgW="1181100" imgH="304800" progId="Equation.DSMT4">
                  <p:embed/>
                  <p:pic>
                    <p:nvPicPr>
                      <p:cNvPr id="0" name="图片 41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9651" y="4491426"/>
                        <a:ext cx="2027635" cy="50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22" name="Text Box 21"/>
          <p:cNvSpPr txBox="1">
            <a:spLocks noChangeArrowheads="1"/>
          </p:cNvSpPr>
          <p:nvPr/>
        </p:nvSpPr>
        <p:spPr bwMode="auto">
          <a:xfrm>
            <a:off x="1671637" y="5069563"/>
            <a:ext cx="6459538" cy="83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dirty="0">
                <a:solidFill>
                  <a:srgbClr val="0000FF"/>
                </a:solidFill>
                <a:latin typeface="Arial" panose="020B0604020202020204" pitchFamily="34" charset="0"/>
              </a:rPr>
              <a:t>显然，</a:t>
            </a:r>
            <a:r>
              <a:rPr lang="en-US" altLang="zh-CN" dirty="0">
                <a:solidFill>
                  <a:srgbClr val="0000FF"/>
                </a:solidFill>
                <a:latin typeface="Arial" panose="020B0604020202020204" pitchFamily="34" charset="0"/>
              </a:rPr>
              <a:t>EDI</a:t>
            </a:r>
            <a:r>
              <a:rPr lang="zh-CN" altLang="en-US" dirty="0">
                <a:solidFill>
                  <a:srgbClr val="0000FF"/>
                </a:solidFill>
                <a:latin typeface="Arial" panose="020B0604020202020204" pitchFamily="34" charset="0"/>
              </a:rPr>
              <a:t>的插值系数矩阵取决于低分辨率图像的内容 ，但是</a:t>
            </a:r>
            <a:r>
              <a:rPr lang="en-US" altLang="zh-CN" dirty="0">
                <a:solidFill>
                  <a:srgbClr val="0000FF"/>
                </a:solidFill>
                <a:latin typeface="Arial" panose="020B0604020202020204" pitchFamily="34" charset="0"/>
              </a:rPr>
              <a:t>IOIDS</a:t>
            </a:r>
            <a:r>
              <a:rPr lang="zh-CN" altLang="en-US" dirty="0">
                <a:solidFill>
                  <a:srgbClr val="0000FF"/>
                </a:solidFill>
                <a:latin typeface="Arial" panose="020B0604020202020204" pitchFamily="34" charset="0"/>
              </a:rPr>
              <a:t>取决于</a:t>
            </a:r>
            <a:r>
              <a:rPr lang="en-US" altLang="zh-CN" dirty="0">
                <a:solidFill>
                  <a:srgbClr val="0000FF"/>
                </a:solidFill>
                <a:latin typeface="Arial" panose="020B0604020202020204" pitchFamily="34" charset="0"/>
              </a:rPr>
              <a:t>EDI</a:t>
            </a:r>
            <a:r>
              <a:rPr lang="zh-CN" altLang="en-US" dirty="0">
                <a:solidFill>
                  <a:srgbClr val="0000FF"/>
                </a:solidFill>
                <a:latin typeface="Arial" panose="020B0604020202020204" pitchFamily="34" charset="0"/>
              </a:rPr>
              <a:t>的插值系数</a:t>
            </a:r>
          </a:p>
        </p:txBody>
      </p:sp>
      <p:sp>
        <p:nvSpPr>
          <p:cNvPr id="12"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13"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示意图</a:t>
            </a:r>
            <a:r>
              <a:rPr lang="en-US" altLang="zh-CN" kern="0" dirty="0"/>
              <a:t> </a:t>
            </a:r>
            <a:endParaRPr lang="zh-CN" altLang="en-US"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1269"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sp>
        <p:nvSpPr>
          <p:cNvPr id="11270" name="Text Box 12"/>
          <p:cNvSpPr txBox="1">
            <a:spLocks noChangeArrowheads="1"/>
          </p:cNvSpPr>
          <p:nvPr/>
        </p:nvSpPr>
        <p:spPr bwMode="auto">
          <a:xfrm>
            <a:off x="2724150" y="5293467"/>
            <a:ext cx="4953000" cy="46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dirty="0">
                <a:solidFill>
                  <a:srgbClr val="0000FF"/>
                </a:solidFill>
              </a:rPr>
              <a:t>内容相关自适应图像下采样算法</a:t>
            </a:r>
          </a:p>
        </p:txBody>
      </p:sp>
      <p:pic>
        <p:nvPicPr>
          <p:cNvPr id="1127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0" y="1712995"/>
            <a:ext cx="8568002" cy="355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10"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en-US" altLang="zh-CN" kern="0" dirty="0"/>
              <a:t> </a:t>
            </a:r>
            <a:r>
              <a:rPr lang="zh-CN" altLang="en-US" kern="0" dirty="0"/>
              <a:t>算法</a:t>
            </a: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2293"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pic>
        <p:nvPicPr>
          <p:cNvPr id="1229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539" y="1096123"/>
            <a:ext cx="4958159" cy="289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539" y="4053645"/>
            <a:ext cx="4958159" cy="288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10"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性能</a:t>
            </a:r>
            <a:r>
              <a:rPr lang="en-US" altLang="zh-CN" kern="0" dirty="0"/>
              <a:t> </a:t>
            </a:r>
            <a:endParaRPr lang="zh-CN" altLang="en-US" kern="0" dirty="0"/>
          </a:p>
        </p:txBody>
      </p:sp>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3317"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pic>
        <p:nvPicPr>
          <p:cNvPr id="1331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98" y="1695323"/>
            <a:ext cx="8872406" cy="465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9"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不同方法比较</a:t>
            </a:r>
            <a:r>
              <a:rPr lang="en-US" altLang="zh-CN" kern="0" dirty="0"/>
              <a:t> </a:t>
            </a:r>
            <a:endParaRPr lang="zh-CN" altLang="en-US" kern="0" dirty="0"/>
          </a:p>
        </p:txBody>
      </p:sp>
    </p:spTree>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4341"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pic>
        <p:nvPicPr>
          <p:cNvPr id="14342"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117" y="1772440"/>
            <a:ext cx="5917803" cy="241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14"/>
          <p:cNvSpPr txBox="1">
            <a:spLocks noChangeArrowheads="1"/>
          </p:cNvSpPr>
          <p:nvPr/>
        </p:nvSpPr>
        <p:spPr bwMode="auto">
          <a:xfrm>
            <a:off x="1281245" y="4362766"/>
            <a:ext cx="3671755" cy="42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2100">
                <a:latin typeface="Arial" panose="020B0604020202020204" pitchFamily="34" charset="0"/>
              </a:rPr>
              <a:t>基于</a:t>
            </a:r>
            <a:r>
              <a:rPr lang="en-US" altLang="zh-CN" sz="2100">
                <a:latin typeface="Arial" panose="020B0604020202020204" pitchFamily="34" charset="0"/>
              </a:rPr>
              <a:t>TV</a:t>
            </a:r>
            <a:r>
              <a:rPr lang="zh-CN" altLang="en-US" sz="2100">
                <a:latin typeface="Arial" panose="020B0604020202020204" pitchFamily="34" charset="0"/>
              </a:rPr>
              <a:t>的后处理可以表示为</a:t>
            </a:r>
          </a:p>
        </p:txBody>
      </p:sp>
      <p:graphicFrame>
        <p:nvGraphicFramePr>
          <p:cNvPr id="14344" name="Object 8"/>
          <p:cNvGraphicFramePr>
            <a:graphicFrameLocks noChangeAspect="1"/>
          </p:cNvGraphicFramePr>
          <p:nvPr/>
        </p:nvGraphicFramePr>
        <p:xfrm>
          <a:off x="4861852" y="4369450"/>
          <a:ext cx="3391429" cy="489578"/>
        </p:xfrm>
        <a:graphic>
          <a:graphicData uri="http://schemas.openxmlformats.org/presentationml/2006/ole">
            <mc:AlternateContent xmlns:mc="http://schemas.openxmlformats.org/markup-compatibility/2006">
              <mc:Choice xmlns:v="urn:schemas-microsoft-com:vml" Requires="v">
                <p:oleObj spid="_x0000_s5174" r:id="rId4" imgW="2108835" imgH="317500" progId="Equation.DSMT4">
                  <p:embed/>
                </p:oleObj>
              </mc:Choice>
              <mc:Fallback>
                <p:oleObj r:id="rId4" imgW="2108835" imgH="317500" progId="Equation.DSMT4">
                  <p:embed/>
                  <p:pic>
                    <p:nvPicPr>
                      <p:cNvPr id="0" name="图片 51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852" y="4369450"/>
                        <a:ext cx="3391429" cy="48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5" name="Object 9"/>
          <p:cNvGraphicFramePr>
            <a:graphicFrameLocks noChangeAspect="1"/>
          </p:cNvGraphicFramePr>
          <p:nvPr/>
        </p:nvGraphicFramePr>
        <p:xfrm>
          <a:off x="1252008" y="5161464"/>
          <a:ext cx="7663392" cy="608214"/>
        </p:xfrm>
        <a:graphic>
          <a:graphicData uri="http://schemas.openxmlformats.org/presentationml/2006/ole">
            <mc:AlternateContent xmlns:mc="http://schemas.openxmlformats.org/markup-compatibility/2006">
              <mc:Choice xmlns:v="urn:schemas-microsoft-com:vml" Requires="v">
                <p:oleObj spid="_x0000_s5175" r:id="rId6" imgW="5994400" imgH="444500" progId="Equation.DSMT4">
                  <p:embed/>
                </p:oleObj>
              </mc:Choice>
              <mc:Fallback>
                <p:oleObj r:id="rId6" imgW="5994400" imgH="444500" progId="Equation.DSMT4">
                  <p:embed/>
                  <p:pic>
                    <p:nvPicPr>
                      <p:cNvPr id="0" name="图片 5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008" y="5161464"/>
                        <a:ext cx="7663392" cy="60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后处理项</a:t>
            </a:r>
            <a:r>
              <a:rPr lang="en-US" altLang="zh-CN" kern="0" dirty="0"/>
              <a:t> </a:t>
            </a:r>
            <a:endParaRPr lang="zh-CN" altLang="en-US" kern="0" dirty="0"/>
          </a:p>
        </p:txBody>
      </p:sp>
      <p:sp>
        <p:nvSpPr>
          <p:cNvPr id="12"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Tree>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5365"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pic>
        <p:nvPicPr>
          <p:cNvPr id="1536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769502"/>
            <a:ext cx="3498056" cy="201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401" y="1764489"/>
            <a:ext cx="3547930" cy="205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911618"/>
            <a:ext cx="3465381" cy="202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4402" y="3899922"/>
            <a:ext cx="3551369" cy="203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12"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不同方法图像性能比较</a:t>
            </a:r>
            <a:r>
              <a:rPr lang="en-US" altLang="zh-CN" kern="0" dirty="0"/>
              <a:t> </a:t>
            </a:r>
            <a:endParaRPr lang="zh-CN" altLang="en-US" kern="0" dirty="0"/>
          </a:p>
        </p:txBody>
      </p:sp>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6389"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pic>
        <p:nvPicPr>
          <p:cNvPr id="16390" name="Picture 16"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96" y="1604081"/>
            <a:ext cx="2108465" cy="205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7" descr="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041" y="1604081"/>
            <a:ext cx="2089546" cy="203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8" descr="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848" y="1604081"/>
            <a:ext cx="2108465" cy="205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 Box 19"/>
          <p:cNvSpPr txBox="1">
            <a:spLocks noChangeArrowheads="1"/>
          </p:cNvSpPr>
          <p:nvPr/>
        </p:nvSpPr>
        <p:spPr bwMode="auto">
          <a:xfrm>
            <a:off x="1286404" y="3650955"/>
            <a:ext cx="2263246"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JPEG 26.443dB </a:t>
            </a:r>
          </a:p>
        </p:txBody>
      </p:sp>
      <p:sp>
        <p:nvSpPr>
          <p:cNvPr id="16394" name="Text Box 20"/>
          <p:cNvSpPr txBox="1">
            <a:spLocks noChangeArrowheads="1"/>
          </p:cNvSpPr>
          <p:nvPr/>
        </p:nvSpPr>
        <p:spPr bwMode="auto">
          <a:xfrm>
            <a:off x="3468821" y="3650955"/>
            <a:ext cx="2342356"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Direct_SAI29.748dB</a:t>
            </a:r>
            <a:r>
              <a:rPr lang="en-US" altLang="zh-CN" sz="1700">
                <a:solidFill>
                  <a:schemeClr val="hlink"/>
                </a:solidFill>
                <a:latin typeface="Arial" panose="020B0604020202020204" pitchFamily="34" charset="0"/>
              </a:rPr>
              <a:t> </a:t>
            </a:r>
          </a:p>
        </p:txBody>
      </p:sp>
      <p:sp>
        <p:nvSpPr>
          <p:cNvPr id="16395" name="Text Box 21"/>
          <p:cNvSpPr txBox="1">
            <a:spLocks noChangeArrowheads="1"/>
          </p:cNvSpPr>
          <p:nvPr/>
        </p:nvSpPr>
        <p:spPr bwMode="auto">
          <a:xfrm>
            <a:off x="5732066" y="3650955"/>
            <a:ext cx="2653638"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Direct_TV_SAI30.087dB </a:t>
            </a:r>
          </a:p>
        </p:txBody>
      </p:sp>
      <p:pic>
        <p:nvPicPr>
          <p:cNvPr id="16396" name="Picture 22" desc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971" y="4030252"/>
            <a:ext cx="2108465" cy="20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23" desc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9621" y="4030253"/>
            <a:ext cx="2113623" cy="205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Text Box 24"/>
          <p:cNvSpPr txBox="1">
            <a:spLocks noChangeArrowheads="1"/>
          </p:cNvSpPr>
          <p:nvPr/>
        </p:nvSpPr>
        <p:spPr bwMode="auto">
          <a:xfrm>
            <a:off x="2144581" y="6068773"/>
            <a:ext cx="2418027" cy="4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IOIDS_SAI 29.843dB</a:t>
            </a:r>
            <a:r>
              <a:rPr lang="en-US" altLang="zh-CN">
                <a:solidFill>
                  <a:schemeClr val="hlink"/>
                </a:solidFill>
                <a:latin typeface="Arial" panose="020B0604020202020204" pitchFamily="34" charset="0"/>
              </a:rPr>
              <a:t> </a:t>
            </a:r>
          </a:p>
        </p:txBody>
      </p:sp>
      <p:sp>
        <p:nvSpPr>
          <p:cNvPr id="16399" name="Text Box 25"/>
          <p:cNvSpPr txBox="1">
            <a:spLocks noChangeArrowheads="1"/>
          </p:cNvSpPr>
          <p:nvPr/>
        </p:nvSpPr>
        <p:spPr bwMode="auto">
          <a:xfrm>
            <a:off x="4407827" y="6077127"/>
            <a:ext cx="2806700" cy="4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IOIDS_TV_SAI30.218dB</a:t>
            </a:r>
            <a:r>
              <a:rPr lang="en-US" altLang="zh-CN">
                <a:solidFill>
                  <a:schemeClr val="hlink"/>
                </a:solidFill>
                <a:latin typeface="Arial" panose="020B0604020202020204" pitchFamily="34" charset="0"/>
              </a:rPr>
              <a:t> </a:t>
            </a:r>
          </a:p>
        </p:txBody>
      </p:sp>
      <p:sp>
        <p:nvSpPr>
          <p:cNvPr id="18" name="Content Placeholder 2"/>
          <p:cNvSpPr txBox="1"/>
          <p:nvPr/>
        </p:nvSpPr>
        <p:spPr>
          <a:xfrm>
            <a:off x="488950" y="1088901"/>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性能</a:t>
            </a:r>
            <a:r>
              <a:rPr lang="en-US" altLang="zh-CN" kern="0" dirty="0"/>
              <a:t> </a:t>
            </a:r>
            <a:endParaRPr lang="zh-CN" altLang="en-US" kern="0" dirty="0"/>
          </a:p>
        </p:txBody>
      </p:sp>
      <p:sp>
        <p:nvSpPr>
          <p:cNvPr id="19"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a:latin typeface="隶书" panose="02010509060101010101" pitchFamily="1" charset="-122"/>
              </a:rPr>
              <a:t>第</a:t>
            </a:r>
            <a:r>
              <a:rPr lang="en-US" altLang="zh-CN" sz="3200" kern="0">
                <a:latin typeface="隶书" panose="02010509060101010101" pitchFamily="1" charset="-122"/>
              </a:rPr>
              <a:t>1</a:t>
            </a:r>
            <a:r>
              <a:rPr lang="zh-CN" altLang="en-US" sz="3200" kern="0">
                <a:latin typeface="隶书" panose="02010509060101010101" pitchFamily="1" charset="-122"/>
              </a:rPr>
              <a:t>章最优化方法示例</a:t>
            </a:r>
            <a:r>
              <a:rPr lang="en-US" altLang="zh-CN" sz="3200" kern="0">
                <a:latin typeface="隶书" panose="02010509060101010101" pitchFamily="1" charset="-122"/>
              </a:rPr>
              <a:t>-</a:t>
            </a:r>
            <a:r>
              <a:rPr lang="zh-CN" altLang="en-US" sz="3200" kern="0">
                <a:latin typeface="隶书" panose="02010509060101010101" pitchFamily="1" charset="-122"/>
              </a:rPr>
              <a:t>面向插值的图像下采样</a:t>
            </a:r>
            <a:endParaRPr lang="zh-CN" altLang="en-US" sz="3200" kern="0" dirty="0"/>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ChangeArrowheads="1"/>
          </p:cNvSpPr>
          <p:nvPr/>
        </p:nvSpPr>
        <p:spPr bwMode="auto">
          <a:xfrm>
            <a:off x="779066" y="1923592"/>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17413" name="Rectangle 3"/>
          <p:cNvSpPr>
            <a:spLocks noChangeArrowheads="1"/>
          </p:cNvSpPr>
          <p:nvPr/>
        </p:nvSpPr>
        <p:spPr bwMode="auto">
          <a:xfrm>
            <a:off x="1281245" y="1955339"/>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sp>
        <p:nvSpPr>
          <p:cNvPr id="17414" name="Rectangle 10"/>
          <p:cNvSpPr>
            <a:spLocks noChangeArrowheads="1"/>
          </p:cNvSpPr>
          <p:nvPr/>
        </p:nvSpPr>
        <p:spPr bwMode="auto">
          <a:xfrm>
            <a:off x="901171" y="1953668"/>
            <a:ext cx="8420100"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367030" indent="-367030">
              <a:spcBef>
                <a:spcPct val="20000"/>
              </a:spcBef>
              <a:buClr>
                <a:schemeClr val="folHlink"/>
              </a:buClr>
              <a:buSzPct val="60000"/>
              <a:buFont typeface="Wingdings" panose="05000000000000000000" pitchFamily="2" charset="2"/>
              <a:buChar char="n"/>
            </a:pPr>
            <a:endParaRPr lang="en-US" altLang="zh-CN" sz="3400"/>
          </a:p>
          <a:p>
            <a:pPr marL="367030" indent="-367030">
              <a:spcBef>
                <a:spcPct val="20000"/>
              </a:spcBef>
              <a:buClr>
                <a:schemeClr val="folHlink"/>
              </a:buClr>
              <a:buSzPct val="60000"/>
              <a:buFont typeface="Wingdings" panose="05000000000000000000" pitchFamily="2" charset="2"/>
              <a:buChar char="n"/>
            </a:pPr>
            <a:endParaRPr lang="en-US" altLang="zh-CN" sz="3400"/>
          </a:p>
          <a:p>
            <a:pPr marL="367030" indent="-367030">
              <a:spcBef>
                <a:spcPct val="20000"/>
              </a:spcBef>
              <a:buClr>
                <a:schemeClr val="folHlink"/>
              </a:buClr>
              <a:buSzPct val="60000"/>
              <a:buFont typeface="Wingdings" panose="05000000000000000000" pitchFamily="2" charset="2"/>
              <a:buChar char="n"/>
            </a:pPr>
            <a:endParaRPr lang="en-US" altLang="zh-CN" sz="3400"/>
          </a:p>
          <a:p>
            <a:pPr marL="367030" indent="-367030">
              <a:spcBef>
                <a:spcPct val="20000"/>
              </a:spcBef>
              <a:buClr>
                <a:schemeClr val="folHlink"/>
              </a:buClr>
              <a:buSzPct val="60000"/>
              <a:buFont typeface="Wingdings" panose="05000000000000000000" pitchFamily="2" charset="2"/>
              <a:buChar char="n"/>
            </a:pPr>
            <a:endParaRPr lang="en-US" altLang="zh-CN" sz="3400"/>
          </a:p>
          <a:p>
            <a:pPr marL="367030" indent="-367030">
              <a:spcBef>
                <a:spcPct val="20000"/>
              </a:spcBef>
              <a:buClr>
                <a:schemeClr val="folHlink"/>
              </a:buClr>
              <a:buSzPct val="60000"/>
              <a:buFont typeface="Wingdings" panose="05000000000000000000" pitchFamily="2" charset="2"/>
              <a:buChar char="n"/>
            </a:pPr>
            <a:endParaRPr lang="en-US" altLang="zh-CN" sz="3400"/>
          </a:p>
          <a:p>
            <a:pPr marL="367030" indent="-367030">
              <a:spcBef>
                <a:spcPct val="20000"/>
              </a:spcBef>
              <a:buClr>
                <a:schemeClr val="folHlink"/>
              </a:buClr>
              <a:buSzPct val="60000"/>
            </a:pPr>
            <a:endParaRPr lang="en-US" altLang="zh-CN" sz="3400">
              <a:solidFill>
                <a:srgbClr val="C0C0C0"/>
              </a:solidFill>
            </a:endParaRPr>
          </a:p>
          <a:p>
            <a:pPr marL="367030" indent="-367030">
              <a:spcBef>
                <a:spcPct val="20000"/>
              </a:spcBef>
              <a:buClr>
                <a:schemeClr val="folHlink"/>
              </a:buClr>
              <a:buSzPct val="60000"/>
              <a:buFont typeface="Wingdings" panose="05000000000000000000" pitchFamily="2" charset="2"/>
              <a:buChar char="n"/>
            </a:pPr>
            <a:endParaRPr lang="en-US" altLang="zh-CN" sz="3400"/>
          </a:p>
        </p:txBody>
      </p:sp>
      <p:sp>
        <p:nvSpPr>
          <p:cNvPr id="17415" name="Text Box 15"/>
          <p:cNvSpPr txBox="1">
            <a:spLocks noChangeArrowheads="1"/>
          </p:cNvSpPr>
          <p:nvPr/>
        </p:nvSpPr>
        <p:spPr bwMode="auto">
          <a:xfrm>
            <a:off x="1286404" y="3848489"/>
            <a:ext cx="2263246"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JPEG 26.443dB </a:t>
            </a:r>
          </a:p>
        </p:txBody>
      </p:sp>
      <p:sp>
        <p:nvSpPr>
          <p:cNvPr id="17416" name="Text Box 16"/>
          <p:cNvSpPr txBox="1">
            <a:spLocks noChangeArrowheads="1"/>
          </p:cNvSpPr>
          <p:nvPr/>
        </p:nvSpPr>
        <p:spPr bwMode="auto">
          <a:xfrm>
            <a:off x="3468821" y="3848489"/>
            <a:ext cx="2342356"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Direct_SAI29.748dB</a:t>
            </a:r>
            <a:r>
              <a:rPr lang="en-US" altLang="zh-CN" sz="1700">
                <a:solidFill>
                  <a:schemeClr val="hlink"/>
                </a:solidFill>
                <a:latin typeface="Arial" panose="020B0604020202020204" pitchFamily="34" charset="0"/>
              </a:rPr>
              <a:t> </a:t>
            </a:r>
          </a:p>
        </p:txBody>
      </p:sp>
      <p:sp>
        <p:nvSpPr>
          <p:cNvPr id="17417" name="Text Box 17"/>
          <p:cNvSpPr txBox="1">
            <a:spLocks noChangeArrowheads="1"/>
          </p:cNvSpPr>
          <p:nvPr/>
        </p:nvSpPr>
        <p:spPr bwMode="auto">
          <a:xfrm>
            <a:off x="5732066" y="3848489"/>
            <a:ext cx="2653638" cy="36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Direct_TV_SAI30.087dB </a:t>
            </a:r>
          </a:p>
        </p:txBody>
      </p:sp>
      <p:sp>
        <p:nvSpPr>
          <p:cNvPr id="17418" name="Text Box 20"/>
          <p:cNvSpPr txBox="1">
            <a:spLocks noChangeArrowheads="1"/>
          </p:cNvSpPr>
          <p:nvPr/>
        </p:nvSpPr>
        <p:spPr bwMode="auto">
          <a:xfrm>
            <a:off x="2144581" y="6266306"/>
            <a:ext cx="2418027" cy="4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IOIDS_SAI 29.843dB</a:t>
            </a:r>
            <a:r>
              <a:rPr lang="en-US" altLang="zh-CN">
                <a:solidFill>
                  <a:schemeClr val="hlink"/>
                </a:solidFill>
                <a:latin typeface="Arial" panose="020B0604020202020204" pitchFamily="34" charset="0"/>
              </a:rPr>
              <a:t> </a:t>
            </a:r>
          </a:p>
        </p:txBody>
      </p:sp>
      <p:sp>
        <p:nvSpPr>
          <p:cNvPr id="17419" name="Text Box 21"/>
          <p:cNvSpPr txBox="1">
            <a:spLocks noChangeArrowheads="1"/>
          </p:cNvSpPr>
          <p:nvPr/>
        </p:nvSpPr>
        <p:spPr bwMode="auto">
          <a:xfrm>
            <a:off x="4407827" y="6274661"/>
            <a:ext cx="2806700" cy="4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en-US" altLang="zh-CN" sz="1700">
                <a:latin typeface="Arial" panose="020B0604020202020204" pitchFamily="34" charset="0"/>
              </a:rPr>
              <a:t>IOIDS_TV_SAI30.218dB</a:t>
            </a:r>
            <a:r>
              <a:rPr lang="en-US" altLang="zh-CN">
                <a:solidFill>
                  <a:schemeClr val="hlink"/>
                </a:solidFill>
                <a:latin typeface="Arial" panose="020B0604020202020204" pitchFamily="34" charset="0"/>
              </a:rPr>
              <a:t> </a:t>
            </a:r>
          </a:p>
        </p:txBody>
      </p:sp>
      <p:pic>
        <p:nvPicPr>
          <p:cNvPr id="17420" name="Picture 22" desc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796" y="1796602"/>
            <a:ext cx="2108465" cy="20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3" descr="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042" y="1794931"/>
            <a:ext cx="2113623" cy="205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24" descr="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238" y="1801614"/>
            <a:ext cx="2108465" cy="20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25" desc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082" y="4222774"/>
            <a:ext cx="2108465" cy="20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26" desc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6500" y="4221103"/>
            <a:ext cx="2113623" cy="205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kern="0" dirty="0"/>
              <a:t>后处理项</a:t>
            </a:r>
            <a:r>
              <a:rPr lang="en-US" altLang="zh-CN" kern="0" dirty="0"/>
              <a:t> </a:t>
            </a:r>
            <a:endParaRPr lang="zh-CN" altLang="en-US" kern="0" dirty="0"/>
          </a:p>
        </p:txBody>
      </p:sp>
      <p:sp>
        <p:nvSpPr>
          <p:cNvPr id="20"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a:latin typeface="隶书" panose="02010509060101010101" pitchFamily="1" charset="-122"/>
              </a:rPr>
              <a:t>第</a:t>
            </a:r>
            <a:r>
              <a:rPr lang="en-US" altLang="zh-CN" sz="3200" kern="0">
                <a:latin typeface="隶书" panose="02010509060101010101" pitchFamily="1" charset="-122"/>
              </a:rPr>
              <a:t>1</a:t>
            </a:r>
            <a:r>
              <a:rPr lang="zh-CN" altLang="en-US" sz="3200" kern="0">
                <a:latin typeface="隶书" panose="02010509060101010101" pitchFamily="1" charset="-122"/>
              </a:rPr>
              <a:t>章最优化方法示例</a:t>
            </a:r>
            <a:r>
              <a:rPr lang="en-US" altLang="zh-CN" sz="3200" kern="0">
                <a:latin typeface="隶书" panose="02010509060101010101" pitchFamily="1" charset="-122"/>
              </a:rPr>
              <a:t>-</a:t>
            </a:r>
            <a:r>
              <a:rPr lang="zh-CN" altLang="en-US" sz="3200" kern="0">
                <a:latin typeface="隶书" panose="02010509060101010101" pitchFamily="1" charset="-122"/>
              </a:rPr>
              <a:t>面向插值的图像下采样</a:t>
            </a:r>
            <a:endParaRPr lang="zh-CN" altLang="en-US" sz="3200" kern="0" dirty="0"/>
          </a:p>
        </p:txBody>
      </p:sp>
    </p:spTree>
  </p:cSld>
  <p:clrMapOvr>
    <a:masterClrMapping/>
  </p:clrMapOvr>
  <p:transition spd="med">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面向插值的图像下采样</a:t>
            </a:r>
            <a:endParaRPr lang="zh-CN" altLang="en-US" sz="3200" dirty="0"/>
          </a:p>
        </p:txBody>
      </p:sp>
      <p:sp>
        <p:nvSpPr>
          <p:cNvPr id="3" name="Content Placeholder 2"/>
          <p:cNvSpPr>
            <a:spLocks noGrp="1"/>
          </p:cNvSpPr>
          <p:nvPr>
            <p:ph idx="1"/>
          </p:nvPr>
        </p:nvSpPr>
        <p:spPr/>
        <p:txBody>
          <a:bodyPr/>
          <a:lstStyle/>
          <a:p>
            <a:pPr eaLnBrk="1" hangingPunct="1"/>
            <a:r>
              <a:rPr lang="zh-CN" altLang="en-US" dirty="0"/>
              <a:t>面向插值的图像下采样</a:t>
            </a:r>
          </a:p>
          <a:p>
            <a:pPr lvl="1" eaLnBrk="1" hangingPunct="1"/>
            <a:r>
              <a:rPr lang="zh-CN" altLang="en-US" dirty="0"/>
              <a:t>下采样过程如何数学形式化描述</a:t>
            </a:r>
          </a:p>
          <a:p>
            <a:pPr lvl="1" eaLnBrk="1" hangingPunct="1"/>
            <a:r>
              <a:rPr lang="zh-CN" altLang="en-US" dirty="0"/>
              <a:t>如何形式化工程中的问题</a:t>
            </a:r>
          </a:p>
          <a:p>
            <a:pPr lvl="1" eaLnBrk="1" hangingPunct="1"/>
            <a:r>
              <a:rPr lang="zh-CN" altLang="en-US" dirty="0"/>
              <a:t>设定目标准则</a:t>
            </a:r>
            <a:endParaRPr lang="en-US" altLang="zh-CN" dirty="0"/>
          </a:p>
          <a:p>
            <a:pPr lvl="1" eaLnBrk="1" hangingPunct="1"/>
            <a:r>
              <a:rPr lang="zh-CN" altLang="en-US" dirty="0"/>
              <a:t>采用优化方法来求解 </a:t>
            </a:r>
          </a:p>
          <a:p>
            <a:endParaRPr lang="zh-CN" altLang="en-US" dirty="0"/>
          </a:p>
        </p:txBody>
      </p:sp>
    </p:spTree>
  </p:cSld>
  <p:clrMapOvr>
    <a:masterClrMapping/>
  </p:clrMapOvr>
  <p:transition spd="med">
    <p:random/>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2" name="Rectangle 12"/>
          <p:cNvSpPr>
            <a:spLocks noChangeArrowheads="1"/>
          </p:cNvSpPr>
          <p:nvPr/>
        </p:nvSpPr>
        <p:spPr bwMode="auto">
          <a:xfrm>
            <a:off x="4854162" y="-234068"/>
            <a:ext cx="197676" cy="468137"/>
          </a:xfrm>
          <a:prstGeom prst="rect">
            <a:avLst/>
          </a:prstGeom>
          <a:noFill/>
          <a:ln w="9525" cap="flat" cmpd="sng" algn="ctr">
            <a:noFill/>
            <a:prstDash val="solid"/>
            <a:miter lim="800000"/>
          </a:ln>
          <a:effectLst/>
        </p:spPr>
        <p:txBody>
          <a:bodyPr vert="horz" wrap="none" lIns="97850" tIns="48925" rIns="97850" bIns="48925" numCol="1" anchor="ctr" anchorCtr="0" compatLnSpc="1">
            <a:spAutoFit/>
          </a:bodyPr>
          <a:lstStyle/>
          <a:p>
            <a:endParaRPr lang="zh-CN" altLang="en-US"/>
          </a:p>
        </p:txBody>
      </p:sp>
      <p:sp>
        <p:nvSpPr>
          <p:cNvPr id="8" name="Rectangle 3"/>
          <p:cNvSpPr>
            <a:spLocks noGrp="1" noChangeArrowheads="1"/>
          </p:cNvSpPr>
          <p:nvPr>
            <p:ph type="title"/>
          </p:nvPr>
        </p:nvSpPr>
        <p:spPr>
          <a:xfrm>
            <a:off x="622565" y="8781"/>
            <a:ext cx="8667750" cy="1279923"/>
          </a:xfrm>
        </p:spPr>
        <p:txBody>
          <a:bodyPr/>
          <a:lstStyle/>
          <a:p>
            <a:pPr eaLnBrk="1" hangingPunct="1"/>
            <a:r>
              <a:rPr lang="en-US" altLang="zh-CN" sz="3400" dirty="0">
                <a:latin typeface="Arial" panose="020B0604020202020204" pitchFamily="34" charset="0"/>
                <a:ea typeface="黑体" panose="02010609060101010101" pitchFamily="2" charset="-122"/>
                <a:cs typeface="Arial" panose="020B0604020202020204" pitchFamily="34" charset="0"/>
              </a:rPr>
              <a:t>Experimental Results: </a:t>
            </a:r>
            <a:r>
              <a:rPr lang="en-US" altLang="zh-CN" sz="3400" dirty="0" err="1">
                <a:latin typeface="Arial" panose="020B0604020202020204" pitchFamily="34" charset="0"/>
                <a:ea typeface="黑体" panose="02010609060101010101" pitchFamily="2" charset="-122"/>
                <a:cs typeface="Arial" panose="020B0604020202020204" pitchFamily="34" charset="0"/>
              </a:rPr>
              <a:t>Inpainting</a:t>
            </a:r>
            <a:endParaRPr lang="zh-CN" altLang="en-US" sz="3400" dirty="0">
              <a:latin typeface="Arial" panose="020B0604020202020204" pitchFamily="34" charset="0"/>
              <a:ea typeface="黑体" panose="02010609060101010101" pitchFamily="2" charset="-122"/>
              <a:cs typeface="Arial" panose="020B0604020202020204" pitchFamily="34" charset="0"/>
            </a:endParaRPr>
          </a:p>
        </p:txBody>
      </p:sp>
      <p:grpSp>
        <p:nvGrpSpPr>
          <p:cNvPr id="18" name="组合 17"/>
          <p:cNvGrpSpPr/>
          <p:nvPr/>
        </p:nvGrpSpPr>
        <p:grpSpPr>
          <a:xfrm>
            <a:off x="1286355" y="1879758"/>
            <a:ext cx="7367689" cy="2273500"/>
            <a:chOff x="1187404" y="1785915"/>
            <a:chExt cx="6800944" cy="2160000"/>
          </a:xfrm>
        </p:grpSpPr>
        <p:pic>
          <p:nvPicPr>
            <p:cNvPr id="120834" name="Picture 2" descr="D:\ASUS\D\Personal Script\3_Preparing_2013_TIP_SGSR\Exp Results\Inpainting Results\PRS\SGSR\House256rgb.png"/>
            <p:cNvPicPr>
              <a:picLocks noChangeAspect="1" noChangeArrowheads="1"/>
            </p:cNvPicPr>
            <p:nvPr/>
          </p:nvPicPr>
          <p:blipFill>
            <a:blip r:embed="rId4"/>
            <a:srcRect/>
            <a:stretch>
              <a:fillRect/>
            </a:stretch>
          </p:blipFill>
          <p:spPr bwMode="auto">
            <a:xfrm>
              <a:off x="2108783" y="1785915"/>
              <a:ext cx="2160000" cy="2160000"/>
            </a:xfrm>
            <a:prstGeom prst="rect">
              <a:avLst/>
            </a:prstGeom>
            <a:noFill/>
          </p:spPr>
        </p:pic>
        <p:pic>
          <p:nvPicPr>
            <p:cNvPr id="120836" name="Picture 4" descr="D:\ASUS\D\Personal Script\3_Preparing_2013_TIP_SGSR\Exp Results\Inpainting Results\PRS\SGSR\SGSR\House256rgb.png_ratio0.2_6.1576_random__missing.png"/>
            <p:cNvPicPr>
              <a:picLocks noChangeAspect="1" noChangeArrowheads="1"/>
            </p:cNvPicPr>
            <p:nvPr/>
          </p:nvPicPr>
          <p:blipFill>
            <a:blip r:embed="rId5"/>
            <a:srcRect/>
            <a:stretch>
              <a:fillRect/>
            </a:stretch>
          </p:blipFill>
          <p:spPr bwMode="auto">
            <a:xfrm>
              <a:off x="4781556" y="1785915"/>
              <a:ext cx="2160000" cy="2160000"/>
            </a:xfrm>
            <a:prstGeom prst="rect">
              <a:avLst/>
            </a:prstGeom>
            <a:noFill/>
          </p:spPr>
        </p:pic>
        <p:sp>
          <p:nvSpPr>
            <p:cNvPr id="13" name="TextBox 12"/>
            <p:cNvSpPr txBox="1"/>
            <p:nvPr/>
          </p:nvSpPr>
          <p:spPr>
            <a:xfrm>
              <a:off x="1187404" y="2735253"/>
              <a:ext cx="803286" cy="526341"/>
            </a:xfrm>
            <a:prstGeom prst="rect">
              <a:avLst/>
            </a:prstGeom>
            <a:noFill/>
          </p:spPr>
          <p:txBody>
            <a:bodyPr wrap="square" rtlCol="0">
              <a:spAutoFit/>
            </a:bodyPr>
            <a:lstStyle/>
            <a:p>
              <a:r>
                <a:rPr lang="en-US" altLang="zh-CN" sz="1500" dirty="0"/>
                <a:t>Original</a:t>
              </a:r>
              <a:endParaRPr lang="zh-CN" altLang="en-US" sz="1500" dirty="0"/>
            </a:p>
          </p:txBody>
        </p:sp>
        <p:sp>
          <p:nvSpPr>
            <p:cNvPr id="14" name="TextBox 13"/>
            <p:cNvSpPr txBox="1"/>
            <p:nvPr/>
          </p:nvSpPr>
          <p:spPr>
            <a:xfrm>
              <a:off x="7039010" y="2735253"/>
              <a:ext cx="949338" cy="307777"/>
            </a:xfrm>
            <a:prstGeom prst="rect">
              <a:avLst/>
            </a:prstGeom>
            <a:noFill/>
          </p:spPr>
          <p:txBody>
            <a:bodyPr wrap="square" rtlCol="0">
              <a:spAutoFit/>
            </a:bodyPr>
            <a:lstStyle/>
            <a:p>
              <a:r>
                <a:rPr lang="en-US" altLang="zh-CN" sz="1500" dirty="0"/>
                <a:t>Degraded</a:t>
              </a:r>
              <a:endParaRPr lang="zh-CN" altLang="en-US" sz="1500" dirty="0"/>
            </a:p>
          </p:txBody>
        </p:sp>
      </p:grpSp>
      <p:grpSp>
        <p:nvGrpSpPr>
          <p:cNvPr id="20" name="组合 19"/>
          <p:cNvGrpSpPr/>
          <p:nvPr/>
        </p:nvGrpSpPr>
        <p:grpSpPr>
          <a:xfrm>
            <a:off x="6653897" y="4254163"/>
            <a:ext cx="2340000" cy="2638203"/>
            <a:chOff x="6142059" y="4041782"/>
            <a:chExt cx="2160000" cy="2506496"/>
          </a:xfrm>
        </p:grpSpPr>
        <p:pic>
          <p:nvPicPr>
            <p:cNvPr id="120835" name="Picture 3" descr="D:\ASUS\D\Personal Script\3_Preparing_2013_TIP_SGSR\Exp Results\Inpainting Results\PRS\SGSR\SGSR\House256rgb.png_ratio0.2_35.5543_random_SGSR.png"/>
            <p:cNvPicPr>
              <a:picLocks noChangeAspect="1" noChangeArrowheads="1"/>
            </p:cNvPicPr>
            <p:nvPr/>
          </p:nvPicPr>
          <p:blipFill>
            <a:blip r:embed="rId6"/>
            <a:srcRect/>
            <a:stretch>
              <a:fillRect/>
            </a:stretch>
          </p:blipFill>
          <p:spPr bwMode="auto">
            <a:xfrm>
              <a:off x="6142059" y="4041782"/>
              <a:ext cx="2160000" cy="2160000"/>
            </a:xfrm>
            <a:prstGeom prst="rect">
              <a:avLst/>
            </a:prstGeom>
            <a:noFill/>
          </p:spPr>
        </p:pic>
        <p:sp>
          <p:nvSpPr>
            <p:cNvPr id="15" name="矩形 14"/>
            <p:cNvSpPr/>
            <p:nvPr/>
          </p:nvSpPr>
          <p:spPr>
            <a:xfrm>
              <a:off x="6257590" y="6240501"/>
              <a:ext cx="1976823" cy="307777"/>
            </a:xfrm>
            <a:prstGeom prst="rect">
              <a:avLst/>
            </a:prstGeom>
          </p:spPr>
          <p:txBody>
            <a:bodyPr wrap="none">
              <a:spAutoFit/>
            </a:bodyPr>
            <a:lstStyle/>
            <a:p>
              <a:r>
                <a:rPr lang="en-US" sz="1500" dirty="0">
                  <a:solidFill>
                    <a:srgbClr val="002060"/>
                  </a:solidFill>
                </a:rPr>
                <a:t>SGSR PSNR = 35.55 dB</a:t>
              </a:r>
              <a:endParaRPr lang="zh-CN" altLang="en-US" sz="1500" dirty="0">
                <a:solidFill>
                  <a:srgbClr val="002060"/>
                </a:solidFill>
              </a:endParaRPr>
            </a:p>
          </p:txBody>
        </p:sp>
      </p:grpSp>
      <p:grpSp>
        <p:nvGrpSpPr>
          <p:cNvPr id="19" name="组合 18"/>
          <p:cNvGrpSpPr/>
          <p:nvPr/>
        </p:nvGrpSpPr>
        <p:grpSpPr>
          <a:xfrm>
            <a:off x="878758" y="4254163"/>
            <a:ext cx="5188014" cy="2637419"/>
            <a:chOff x="811161" y="4041782"/>
            <a:chExt cx="4788936" cy="2505751"/>
          </a:xfrm>
        </p:grpSpPr>
        <p:pic>
          <p:nvPicPr>
            <p:cNvPr id="120837" name="Picture 5" descr="D:\ASUS\D\Personal Script\0_Reject_2012_TIP_IRJSM\实验结果\Restoration from Partial Random Samples\FOE\House256rgb.png_ratio0.2_32.6489_FOE.png"/>
            <p:cNvPicPr>
              <a:picLocks noChangeAspect="1" noChangeArrowheads="1"/>
            </p:cNvPicPr>
            <p:nvPr/>
          </p:nvPicPr>
          <p:blipFill>
            <a:blip r:embed="rId7"/>
            <a:srcRect/>
            <a:stretch>
              <a:fillRect/>
            </a:stretch>
          </p:blipFill>
          <p:spPr bwMode="auto">
            <a:xfrm>
              <a:off x="811161" y="4041782"/>
              <a:ext cx="2160000" cy="2160000"/>
            </a:xfrm>
            <a:prstGeom prst="rect">
              <a:avLst/>
            </a:prstGeom>
            <a:noFill/>
          </p:spPr>
        </p:pic>
        <p:pic>
          <p:nvPicPr>
            <p:cNvPr id="120839" name="Picture 7" descr="D:\ASUS\D\Personal Script\0_Reject_2012_TIP_IRJSM\实验结果\Restoration from Partial Random Samples\BP\House256rgb_ratio0.2_30.8924_BP.png"/>
            <p:cNvPicPr>
              <a:picLocks noChangeAspect="1" noChangeArrowheads="1"/>
            </p:cNvPicPr>
            <p:nvPr/>
          </p:nvPicPr>
          <p:blipFill>
            <a:blip r:embed="rId8"/>
            <a:srcRect/>
            <a:stretch>
              <a:fillRect/>
            </a:stretch>
          </p:blipFill>
          <p:spPr bwMode="auto">
            <a:xfrm>
              <a:off x="3440097" y="4041782"/>
              <a:ext cx="2160000" cy="2160000"/>
            </a:xfrm>
            <a:prstGeom prst="rect">
              <a:avLst/>
            </a:prstGeom>
            <a:noFill/>
          </p:spPr>
        </p:pic>
        <p:sp>
          <p:nvSpPr>
            <p:cNvPr id="16" name="矩形 15"/>
            <p:cNvSpPr/>
            <p:nvPr/>
          </p:nvSpPr>
          <p:spPr>
            <a:xfrm>
              <a:off x="3463440" y="6240501"/>
              <a:ext cx="2123658" cy="307032"/>
            </a:xfrm>
            <a:prstGeom prst="rect">
              <a:avLst/>
            </a:prstGeom>
          </p:spPr>
          <p:txBody>
            <a:bodyPr wrap="none">
              <a:spAutoFit/>
            </a:bodyPr>
            <a:lstStyle/>
            <a:p>
              <a:r>
                <a:rPr lang="en-US" sz="1500" dirty="0">
                  <a:solidFill>
                    <a:srgbClr val="002060"/>
                  </a:solidFill>
                </a:rPr>
                <a:t>BP[48] PSNR = 30.89 dB</a:t>
              </a:r>
              <a:endParaRPr lang="zh-CN" altLang="en-US" sz="1500" dirty="0">
                <a:solidFill>
                  <a:srgbClr val="002060"/>
                </a:solidFill>
              </a:endParaRPr>
            </a:p>
          </p:txBody>
        </p:sp>
        <p:sp>
          <p:nvSpPr>
            <p:cNvPr id="17" name="矩形 16"/>
            <p:cNvSpPr/>
            <p:nvPr/>
          </p:nvSpPr>
          <p:spPr>
            <a:xfrm>
              <a:off x="839775" y="6240501"/>
              <a:ext cx="2123659" cy="307032"/>
            </a:xfrm>
            <a:prstGeom prst="rect">
              <a:avLst/>
            </a:prstGeom>
          </p:spPr>
          <p:txBody>
            <a:bodyPr wrap="none">
              <a:spAutoFit/>
            </a:bodyPr>
            <a:lstStyle/>
            <a:p>
              <a:pPr algn="ctr"/>
              <a:r>
                <a:rPr lang="en-US" sz="1500" dirty="0" err="1">
                  <a:solidFill>
                    <a:srgbClr val="002060"/>
                  </a:solidFill>
                </a:rPr>
                <a:t>FoE</a:t>
              </a:r>
              <a:r>
                <a:rPr lang="en-US" sz="1500" dirty="0">
                  <a:solidFill>
                    <a:srgbClr val="002060"/>
                  </a:solidFill>
                </a:rPr>
                <a:t>[7] PSNR = 32.64 dB</a:t>
              </a:r>
              <a:endParaRPr lang="zh-CN" altLang="en-US" sz="1500" dirty="0">
                <a:solidFill>
                  <a:srgbClr val="002060"/>
                </a:solidFill>
              </a:endParaRPr>
            </a:p>
          </p:txBody>
        </p: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相机校正</a:t>
            </a:r>
            <a:endParaRPr lang="zh-CN" altLang="en-US" sz="3200" dirty="0"/>
          </a:p>
        </p:txBody>
      </p:sp>
      <p:sp>
        <p:nvSpPr>
          <p:cNvPr id="3" name="Content Placeholder 2"/>
          <p:cNvSpPr>
            <a:spLocks noGrp="1"/>
          </p:cNvSpPr>
          <p:nvPr>
            <p:ph idx="1"/>
          </p:nvPr>
        </p:nvSpPr>
        <p:spPr/>
        <p:txBody>
          <a:bodyPr/>
          <a:lstStyle/>
          <a:p>
            <a:pPr eaLnBrk="1" hangingPunct="1"/>
            <a:r>
              <a:rPr lang="zh-CN" altLang="en-US" dirty="0"/>
              <a:t>相机校正是计算机视觉中的经典问题 </a:t>
            </a:r>
          </a:p>
          <a:p>
            <a:endParaRPr lang="zh-CN" altLang="en-US" dirty="0"/>
          </a:p>
        </p:txBody>
      </p:sp>
    </p:spTree>
  </p:cSld>
  <p:clrMapOvr>
    <a:masterClrMapping/>
  </p:clrMapOvr>
  <p:transition spd="med">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相机校正</a:t>
            </a:r>
            <a:r>
              <a:rPr lang="en-US" altLang="zh-CN" sz="3200" dirty="0">
                <a:latin typeface="隶书" panose="02010509060101010101" pitchFamily="1" charset="-122"/>
              </a:rPr>
              <a:t>:</a:t>
            </a:r>
            <a:r>
              <a:rPr lang="en-US" altLang="zh-CN" sz="3200" dirty="0">
                <a:latin typeface="Arial" panose="020B0604020202020204" pitchFamily="34" charset="0"/>
                <a:ea typeface="宋体" panose="02010600030101010101" pitchFamily="2" charset="-122"/>
              </a:rPr>
              <a:t>Main Problems in Computer Vision</a:t>
            </a:r>
          </a:p>
        </p:txBody>
      </p:sp>
      <p:sp>
        <p:nvSpPr>
          <p:cNvPr id="522243" name="Rectangle 3"/>
          <p:cNvSpPr>
            <a:spLocks noGrp="1" noChangeArrowheads="1"/>
          </p:cNvSpPr>
          <p:nvPr>
            <p:ph type="body" idx="1"/>
          </p:nvPr>
        </p:nvSpPr>
        <p:spPr/>
        <p:txBody>
          <a:bodyPr/>
          <a:lstStyle/>
          <a:p>
            <a:pPr>
              <a:lnSpc>
                <a:spcPct val="90000"/>
              </a:lnSpc>
              <a:buFontTx/>
              <a:buNone/>
            </a:pPr>
            <a:endParaRPr lang="zh-CN" altLang="en-US" dirty="0">
              <a:ea typeface="宋体" panose="02010600030101010101" pitchFamily="2" charset="-122"/>
            </a:endParaRPr>
          </a:p>
          <a:p>
            <a:pPr>
              <a:lnSpc>
                <a:spcPct val="90000"/>
              </a:lnSpc>
              <a:buFontTx/>
              <a:buNone/>
            </a:pPr>
            <a:endParaRPr lang="zh-CN" altLang="en-US" dirty="0">
              <a:ea typeface="宋体" panose="02010600030101010101" pitchFamily="2" charset="-122"/>
            </a:endParaRPr>
          </a:p>
          <a:p>
            <a:pPr>
              <a:lnSpc>
                <a:spcPct val="90000"/>
              </a:lnSpc>
              <a:buFontTx/>
              <a:buNone/>
            </a:pPr>
            <a:r>
              <a:rPr lang="zh-CN" altLang="en-US" dirty="0">
                <a:ea typeface="宋体" panose="02010600030101010101" pitchFamily="2" charset="-122"/>
              </a:rPr>
              <a:t>   </a:t>
            </a:r>
            <a:endParaRPr lang="en-US" altLang="zh-CN" dirty="0">
              <a:ea typeface="宋体" panose="02010600030101010101" pitchFamily="2" charset="-122"/>
            </a:endParaRPr>
          </a:p>
          <a:p>
            <a:pPr>
              <a:lnSpc>
                <a:spcPct val="90000"/>
              </a:lnSpc>
              <a:buFontTx/>
              <a:buNone/>
            </a:pPr>
            <a:endParaRPr lang="en-US" altLang="zh-CN" dirty="0">
              <a:ea typeface="宋体" panose="02010600030101010101" pitchFamily="2" charset="-122"/>
            </a:endParaRPr>
          </a:p>
          <a:p>
            <a:pPr>
              <a:lnSpc>
                <a:spcPct val="90000"/>
              </a:lnSpc>
              <a:buFontTx/>
              <a:buNone/>
            </a:pPr>
            <a:endParaRPr lang="zh-CN" altLang="en-US" dirty="0">
              <a:ea typeface="宋体" panose="02010600030101010101" pitchFamily="2" charset="-122"/>
            </a:endParaRPr>
          </a:p>
          <a:p>
            <a:pPr>
              <a:lnSpc>
                <a:spcPct val="90000"/>
              </a:lnSpc>
            </a:pPr>
            <a:r>
              <a:rPr lang="en-US" altLang="zh-CN" dirty="0">
                <a:ea typeface="宋体" panose="02010600030101010101" pitchFamily="2" charset="-122"/>
              </a:rPr>
              <a:t>Correspondence problem: match image projections of a 3-D configuration</a:t>
            </a:r>
          </a:p>
          <a:p>
            <a:pPr>
              <a:lnSpc>
                <a:spcPct val="90000"/>
              </a:lnSpc>
            </a:pPr>
            <a:r>
              <a:rPr lang="en-US" altLang="zh-CN" dirty="0">
                <a:ea typeface="宋体" panose="02010600030101010101" pitchFamily="2" charset="-122"/>
              </a:rPr>
              <a:t>Reconstruction problem: recover the structure of the 3D configuration from image projections</a:t>
            </a:r>
          </a:p>
          <a:p>
            <a:pPr>
              <a:lnSpc>
                <a:spcPct val="90000"/>
              </a:lnSpc>
            </a:pPr>
            <a:r>
              <a:rPr lang="en-US" altLang="zh-CN" dirty="0">
                <a:ea typeface="宋体" panose="02010600030101010101" pitchFamily="2" charset="-122"/>
              </a:rPr>
              <a:t>Re-projection problem: Is a novel view of a 3-D configuration consistent with other views?</a:t>
            </a:r>
            <a:endParaRPr lang="zh-CN" altLang="en-US" dirty="0">
              <a:ea typeface="宋体" panose="02010600030101010101" pitchFamily="2" charset="-122"/>
            </a:endParaRPr>
          </a:p>
        </p:txBody>
      </p:sp>
      <p:pic>
        <p:nvPicPr>
          <p:cNvPr id="522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40" y="1660732"/>
            <a:ext cx="6935919" cy="1876441"/>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22244"/>
                                        </p:tgtEl>
                                        <p:attrNameLst>
                                          <p:attrName>style.visibility</p:attrName>
                                        </p:attrNameLst>
                                      </p:cBhvr>
                                      <p:to>
                                        <p:strVal val="visible"/>
                                      </p:to>
                                    </p:set>
                                    <p:anim to="" calcmode="lin" valueType="num">
                                      <p:cBhvr>
                                        <p:cTn id="7" dur="1" fill="hold"/>
                                        <p:tgtEl>
                                          <p:spTgt spid="52224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22243">
                                            <p:txEl>
                                              <p:pRg st="2" end="2"/>
                                            </p:txEl>
                                          </p:spTgt>
                                        </p:tgtEl>
                                        <p:attrNameLst>
                                          <p:attrName>style.visibility</p:attrName>
                                        </p:attrNameLst>
                                      </p:cBhvr>
                                      <p:to>
                                        <p:strVal val="visible"/>
                                      </p:to>
                                    </p:set>
                                    <p:anim to="" calcmode="lin" valueType="num">
                                      <p:cBhvr>
                                        <p:cTn id="12" dur="1" fill="hold"/>
                                        <p:tgtEl>
                                          <p:spTgt spid="522243">
                                            <p:txEl>
                                              <p:pRg st="2" end="2"/>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22243">
                                            <p:txEl>
                                              <p:pRg st="5" end="5"/>
                                            </p:txEl>
                                          </p:spTgt>
                                        </p:tgtEl>
                                        <p:attrNameLst>
                                          <p:attrName>style.visibility</p:attrName>
                                        </p:attrNameLst>
                                      </p:cBhvr>
                                      <p:to>
                                        <p:strVal val="visible"/>
                                      </p:to>
                                    </p:set>
                                    <p:anim to="" calcmode="lin" valueType="num">
                                      <p:cBhvr>
                                        <p:cTn id="17" dur="1" fill="hold"/>
                                        <p:tgtEl>
                                          <p:spTgt spid="522243">
                                            <p:txEl>
                                              <p:pRg st="5" end="5"/>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522243">
                                            <p:txEl>
                                              <p:pRg st="6" end="6"/>
                                            </p:txEl>
                                          </p:spTgt>
                                        </p:tgtEl>
                                        <p:attrNameLst>
                                          <p:attrName>style.visibility</p:attrName>
                                        </p:attrNameLst>
                                      </p:cBhvr>
                                      <p:to>
                                        <p:strVal val="visible"/>
                                      </p:to>
                                    </p:set>
                                    <p:anim to="" calcmode="lin" valueType="num">
                                      <p:cBhvr>
                                        <p:cTn id="22" dur="1" fill="hold"/>
                                        <p:tgtEl>
                                          <p:spTgt spid="522243">
                                            <p:txEl>
                                              <p:pRg st="6" end="6"/>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522243">
                                            <p:txEl>
                                              <p:pRg st="7" end="7"/>
                                            </p:txEl>
                                          </p:spTgt>
                                        </p:tgtEl>
                                        <p:attrNameLst>
                                          <p:attrName>style.visibility</p:attrName>
                                        </p:attrNameLst>
                                      </p:cBhvr>
                                      <p:to>
                                        <p:strVal val="visible"/>
                                      </p:to>
                                    </p:set>
                                    <p:anim to="" calcmode="lin" valueType="num">
                                      <p:cBhvr>
                                        <p:cTn id="27" dur="1" fill="hold"/>
                                        <p:tgtEl>
                                          <p:spTgt spid="522243">
                                            <p:txEl>
                                              <p:pRg st="7" end="7"/>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相机校正</a:t>
            </a:r>
            <a:r>
              <a:rPr lang="en-US" altLang="zh-CN" sz="2800" dirty="0">
                <a:latin typeface="Arial" panose="020B0604020202020204" pitchFamily="34" charset="0"/>
                <a:ea typeface="宋体" panose="02010600030101010101" pitchFamily="2" charset="-122"/>
              </a:rPr>
              <a:t>Shape from ‘X’</a:t>
            </a:r>
          </a:p>
        </p:txBody>
      </p:sp>
      <p:sp>
        <p:nvSpPr>
          <p:cNvPr id="466947" name="Rectangle 3"/>
          <p:cNvSpPr>
            <a:spLocks noGrp="1" noChangeArrowheads="1"/>
          </p:cNvSpPr>
          <p:nvPr>
            <p:ph type="body" idx="1"/>
          </p:nvPr>
        </p:nvSpPr>
        <p:spPr/>
        <p:txBody>
          <a:bodyPr/>
          <a:lstStyle/>
          <a:p>
            <a:pPr>
              <a:lnSpc>
                <a:spcPct val="90000"/>
              </a:lnSpc>
            </a:pPr>
            <a:r>
              <a:rPr lang="en-US" altLang="zh-CN">
                <a:ea typeface="宋体" panose="02010600030101010101" pitchFamily="2" charset="-122"/>
              </a:rPr>
              <a:t>Reality world is 3-D</a:t>
            </a:r>
          </a:p>
          <a:p>
            <a:pPr lvl="1">
              <a:lnSpc>
                <a:spcPct val="90000"/>
              </a:lnSpc>
            </a:pPr>
            <a:r>
              <a:rPr lang="en-US" altLang="zh-CN">
                <a:ea typeface="宋体" panose="02010600030101010101" pitchFamily="2" charset="-122"/>
              </a:rPr>
              <a:t>(X,Y,Z) denotes any point in this space</a:t>
            </a:r>
          </a:p>
          <a:p>
            <a:pPr>
              <a:lnSpc>
                <a:spcPct val="90000"/>
              </a:lnSpc>
            </a:pPr>
            <a:r>
              <a:rPr lang="en-US" altLang="zh-CN">
                <a:ea typeface="宋体" panose="02010600030101010101" pitchFamily="2" charset="-122"/>
              </a:rPr>
              <a:t>Image is 2-D</a:t>
            </a:r>
          </a:p>
          <a:p>
            <a:pPr lvl="1">
              <a:lnSpc>
                <a:spcPct val="90000"/>
              </a:lnSpc>
            </a:pPr>
            <a:r>
              <a:rPr lang="en-US" altLang="zh-CN">
                <a:ea typeface="宋体" panose="02010600030101010101" pitchFamily="2" charset="-122"/>
              </a:rPr>
              <a:t>(X,Y) denotes any point in this image</a:t>
            </a:r>
          </a:p>
          <a:p>
            <a:pPr lvl="1">
              <a:lnSpc>
                <a:spcPct val="90000"/>
              </a:lnSpc>
            </a:pPr>
            <a:r>
              <a:rPr lang="en-US" altLang="zh-CN">
                <a:ea typeface="宋体" panose="02010600030101010101" pitchFamily="2" charset="-122"/>
              </a:rPr>
              <a:t>It is obtained by the projection process </a:t>
            </a:r>
          </a:p>
          <a:p>
            <a:pPr lvl="1">
              <a:lnSpc>
                <a:spcPct val="90000"/>
              </a:lnSpc>
            </a:pPr>
            <a:r>
              <a:rPr lang="en-US" altLang="zh-CN">
                <a:ea typeface="宋体" panose="02010600030101010101" pitchFamily="2" charset="-122"/>
              </a:rPr>
              <a:t>One dimension is lost</a:t>
            </a:r>
          </a:p>
          <a:p>
            <a:pPr>
              <a:lnSpc>
                <a:spcPct val="90000"/>
              </a:lnSpc>
            </a:pPr>
            <a:r>
              <a:rPr lang="en-US" altLang="zh-CN">
                <a:ea typeface="宋体" panose="02010600030101010101" pitchFamily="2" charset="-122"/>
              </a:rPr>
              <a:t>One of the important goals in CV is to recover this lost dimension</a:t>
            </a:r>
          </a:p>
          <a:p>
            <a:pPr>
              <a:lnSpc>
                <a:spcPct val="90000"/>
              </a:lnSpc>
            </a:pPr>
            <a:r>
              <a:rPr lang="en-US" altLang="zh-CN">
                <a:ea typeface="宋体" panose="02010600030101010101" pitchFamily="2" charset="-122"/>
              </a:rPr>
              <a:t>Recovering 3-D information from 2-D images are called shape from ‘x’</a:t>
            </a:r>
          </a:p>
          <a:p>
            <a:pPr lvl="1">
              <a:lnSpc>
                <a:spcPct val="90000"/>
              </a:lnSpc>
            </a:pPr>
            <a:r>
              <a:rPr lang="en-US" altLang="zh-CN">
                <a:ea typeface="宋体" panose="02010600030101010101" pitchFamily="2" charset="-122"/>
              </a:rPr>
              <a:t>X: maybe stereo, motion, shading, texture, etc</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 to="" calcmode="lin" valueType="num">
                                      <p:cBhvr>
                                        <p:cTn id="7" dur="1" fill="hold"/>
                                        <p:tgtEl>
                                          <p:spTgt spid="46694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66947">
                                            <p:txEl>
                                              <p:pRg st="0" end="0"/>
                                            </p:txEl>
                                          </p:spTgt>
                                        </p:tgtEl>
                                        <p:attrNameLst>
                                          <p:attrName>style.visibility</p:attrName>
                                        </p:attrNameLst>
                                      </p:cBhvr>
                                      <p:to>
                                        <p:strVal val="visible"/>
                                      </p:to>
                                    </p:set>
                                    <p:anim to="" calcmode="lin" valueType="num">
                                      <p:cBhvr>
                                        <p:cTn id="12" dur="1" fill="hold"/>
                                        <p:tgtEl>
                                          <p:spTgt spid="466947">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66947">
                                            <p:txEl>
                                              <p:pRg st="1" end="1"/>
                                            </p:txEl>
                                          </p:spTgt>
                                        </p:tgtEl>
                                        <p:attrNameLst>
                                          <p:attrName>style.visibility</p:attrName>
                                        </p:attrNameLst>
                                      </p:cBhvr>
                                      <p:to>
                                        <p:strVal val="visible"/>
                                      </p:to>
                                    </p:set>
                                    <p:anim to="" calcmode="lin" valueType="num">
                                      <p:cBhvr>
                                        <p:cTn id="17" dur="1" fill="hold"/>
                                        <p:tgtEl>
                                          <p:spTgt spid="466947">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66947">
                                            <p:txEl>
                                              <p:pRg st="2" end="2"/>
                                            </p:txEl>
                                          </p:spTgt>
                                        </p:tgtEl>
                                        <p:attrNameLst>
                                          <p:attrName>style.visibility</p:attrName>
                                        </p:attrNameLst>
                                      </p:cBhvr>
                                      <p:to>
                                        <p:strVal val="visible"/>
                                      </p:to>
                                    </p:set>
                                    <p:anim to="" calcmode="lin" valueType="num">
                                      <p:cBhvr>
                                        <p:cTn id="22" dur="1" fill="hold"/>
                                        <p:tgtEl>
                                          <p:spTgt spid="466947">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66947">
                                            <p:txEl>
                                              <p:pRg st="3" end="3"/>
                                            </p:txEl>
                                          </p:spTgt>
                                        </p:tgtEl>
                                        <p:attrNameLst>
                                          <p:attrName>style.visibility</p:attrName>
                                        </p:attrNameLst>
                                      </p:cBhvr>
                                      <p:to>
                                        <p:strVal val="visible"/>
                                      </p:to>
                                    </p:set>
                                    <p:anim to="" calcmode="lin" valueType="num">
                                      <p:cBhvr>
                                        <p:cTn id="27" dur="1" fill="hold"/>
                                        <p:tgtEl>
                                          <p:spTgt spid="466947">
                                            <p:txEl>
                                              <p:pRg st="3" end="3"/>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66947">
                                            <p:txEl>
                                              <p:pRg st="4" end="4"/>
                                            </p:txEl>
                                          </p:spTgt>
                                        </p:tgtEl>
                                        <p:attrNameLst>
                                          <p:attrName>style.visibility</p:attrName>
                                        </p:attrNameLst>
                                      </p:cBhvr>
                                      <p:to>
                                        <p:strVal val="visible"/>
                                      </p:to>
                                    </p:set>
                                    <p:anim to="" calcmode="lin" valueType="num">
                                      <p:cBhvr>
                                        <p:cTn id="32" dur="1" fill="hold"/>
                                        <p:tgtEl>
                                          <p:spTgt spid="466947">
                                            <p:txEl>
                                              <p:pRg st="4" end="4"/>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66947">
                                            <p:txEl>
                                              <p:pRg st="5" end="5"/>
                                            </p:txEl>
                                          </p:spTgt>
                                        </p:tgtEl>
                                        <p:attrNameLst>
                                          <p:attrName>style.visibility</p:attrName>
                                        </p:attrNameLst>
                                      </p:cBhvr>
                                      <p:to>
                                        <p:strVal val="visible"/>
                                      </p:to>
                                    </p:set>
                                    <p:anim to="" calcmode="lin" valueType="num">
                                      <p:cBhvr>
                                        <p:cTn id="37" dur="1" fill="hold"/>
                                        <p:tgtEl>
                                          <p:spTgt spid="466947">
                                            <p:txEl>
                                              <p:pRg st="5" end="5"/>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66947">
                                            <p:txEl>
                                              <p:pRg st="6" end="6"/>
                                            </p:txEl>
                                          </p:spTgt>
                                        </p:tgtEl>
                                        <p:attrNameLst>
                                          <p:attrName>style.visibility</p:attrName>
                                        </p:attrNameLst>
                                      </p:cBhvr>
                                      <p:to>
                                        <p:strVal val="visible"/>
                                      </p:to>
                                    </p:set>
                                    <p:anim to="" calcmode="lin" valueType="num">
                                      <p:cBhvr>
                                        <p:cTn id="42" dur="1" fill="hold"/>
                                        <p:tgtEl>
                                          <p:spTgt spid="466947">
                                            <p:txEl>
                                              <p:pRg st="6" end="6"/>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466947">
                                            <p:txEl>
                                              <p:pRg st="7" end="7"/>
                                            </p:txEl>
                                          </p:spTgt>
                                        </p:tgtEl>
                                        <p:attrNameLst>
                                          <p:attrName>style.visibility</p:attrName>
                                        </p:attrNameLst>
                                      </p:cBhvr>
                                      <p:to>
                                        <p:strVal val="visible"/>
                                      </p:to>
                                    </p:set>
                                    <p:anim to="" calcmode="lin" valueType="num">
                                      <p:cBhvr>
                                        <p:cTn id="47" dur="1" fill="hold"/>
                                        <p:tgtEl>
                                          <p:spTgt spid="466947">
                                            <p:txEl>
                                              <p:pRg st="7" end="7"/>
                                            </p:txEl>
                                          </p:spTgt>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466947">
                                            <p:txEl>
                                              <p:pRg st="8" end="8"/>
                                            </p:txEl>
                                          </p:spTgt>
                                        </p:tgtEl>
                                        <p:attrNameLst>
                                          <p:attrName>style.visibility</p:attrName>
                                        </p:attrNameLst>
                                      </p:cBhvr>
                                      <p:to>
                                        <p:strVal val="visible"/>
                                      </p:to>
                                    </p:set>
                                    <p:anim to="" calcmode="lin" valueType="num">
                                      <p:cBhvr>
                                        <p:cTn id="52" dur="1" fill="hold"/>
                                        <p:tgtEl>
                                          <p:spTgt spid="466947">
                                            <p:txEl>
                                              <p:pRg st="8" end="8"/>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p:bldP spid="46694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Arial" panose="020B0604020202020204" pitchFamily="34" charset="0"/>
                <a:ea typeface="宋体" panose="02010600030101010101" pitchFamily="2" charset="-122"/>
              </a:rPr>
              <a:t>Translation and Scaling</a:t>
            </a:r>
          </a:p>
        </p:txBody>
      </p:sp>
      <p:sp>
        <p:nvSpPr>
          <p:cNvPr id="467971" name="Rectangle 3"/>
          <p:cNvSpPr>
            <a:spLocks noGrp="1" noChangeArrowheads="1"/>
          </p:cNvSpPr>
          <p:nvPr>
            <p:ph type="body" idx="1"/>
          </p:nvPr>
        </p:nvSpPr>
        <p:spPr/>
        <p:txBody>
          <a:bodyPr/>
          <a:lstStyle/>
          <a:p>
            <a:r>
              <a:rPr lang="en-US" altLang="zh-CN">
                <a:ea typeface="宋体" panose="02010600030101010101" pitchFamily="2" charset="-122"/>
              </a:rPr>
              <a:t>Consider a point on an object: (</a:t>
            </a:r>
            <a:r>
              <a:rPr lang="en-US" altLang="zh-CN" i="1">
                <a:ea typeface="宋体" panose="02010600030101010101" pitchFamily="2" charset="-122"/>
              </a:rPr>
              <a:t>X</a:t>
            </a:r>
            <a:r>
              <a:rPr lang="en-US" altLang="zh-CN" i="1" baseline="-25000">
                <a:ea typeface="宋体" panose="02010600030101010101" pitchFamily="2" charset="-122"/>
              </a:rPr>
              <a:t>1</a:t>
            </a:r>
            <a:r>
              <a:rPr lang="en-US" altLang="zh-CN" i="1">
                <a:ea typeface="宋体" panose="02010600030101010101" pitchFamily="2" charset="-122"/>
              </a:rPr>
              <a:t>,Y</a:t>
            </a:r>
            <a:r>
              <a:rPr lang="en-US" altLang="zh-CN" i="1" baseline="-25000">
                <a:ea typeface="宋体" panose="02010600030101010101" pitchFamily="2" charset="-122"/>
              </a:rPr>
              <a:t>1</a:t>
            </a:r>
            <a:r>
              <a:rPr lang="en-US" altLang="zh-CN" i="1">
                <a:ea typeface="宋体" panose="02010600030101010101" pitchFamily="2" charset="-122"/>
              </a:rPr>
              <a:t>,Z</a:t>
            </a:r>
            <a:r>
              <a:rPr lang="en-US" altLang="zh-CN" i="1" baseline="-25000">
                <a:ea typeface="宋体" panose="02010600030101010101" pitchFamily="2" charset="-122"/>
              </a:rPr>
              <a:t>1</a:t>
            </a:r>
            <a:r>
              <a:rPr lang="en-US" altLang="zh-CN">
                <a:ea typeface="宋体" panose="02010600030101010101" pitchFamily="2" charset="-122"/>
              </a:rPr>
              <a:t>), assume that the object is translated by </a:t>
            </a:r>
            <a:r>
              <a:rPr lang="en-US" altLang="zh-CN" i="1">
                <a:ea typeface="宋体" panose="02010600030101010101" pitchFamily="2" charset="-122"/>
              </a:rPr>
              <a:t>dx,dy</a:t>
            </a:r>
            <a:r>
              <a:rPr lang="en-US" altLang="zh-CN">
                <a:ea typeface="宋体" panose="02010600030101010101" pitchFamily="2" charset="-122"/>
              </a:rPr>
              <a:t>, and </a:t>
            </a:r>
            <a:r>
              <a:rPr lang="en-US" altLang="zh-CN" i="1">
                <a:ea typeface="宋体" panose="02010600030101010101" pitchFamily="2" charset="-122"/>
              </a:rPr>
              <a:t>dz</a:t>
            </a:r>
            <a:r>
              <a:rPr lang="en-US" altLang="zh-CN">
                <a:ea typeface="宋体" panose="02010600030101010101" pitchFamily="2" charset="-122"/>
              </a:rPr>
              <a:t> respectively in the X, Y, and Z direction, then the new coordinates of the point are given by:</a:t>
            </a:r>
          </a:p>
          <a:p>
            <a:pPr lvl="1"/>
            <a:r>
              <a:rPr lang="en-US" altLang="zh-CN" i="1">
                <a:ea typeface="宋体" panose="02010600030101010101" pitchFamily="2" charset="-122"/>
              </a:rPr>
              <a:t>X</a:t>
            </a:r>
            <a:r>
              <a:rPr lang="en-US" altLang="zh-CN" i="1" baseline="-25000">
                <a:ea typeface="宋体" panose="02010600030101010101" pitchFamily="2" charset="-122"/>
              </a:rPr>
              <a:t>2</a:t>
            </a:r>
            <a:r>
              <a:rPr lang="en-US" altLang="zh-CN" i="1">
                <a:ea typeface="宋体" panose="02010600030101010101" pitchFamily="2" charset="-122"/>
              </a:rPr>
              <a:t>=X</a:t>
            </a:r>
            <a:r>
              <a:rPr lang="en-US" altLang="zh-CN" i="1" baseline="-25000">
                <a:ea typeface="宋体" panose="02010600030101010101" pitchFamily="2" charset="-122"/>
              </a:rPr>
              <a:t>1</a:t>
            </a:r>
            <a:r>
              <a:rPr lang="en-US" altLang="zh-CN" i="1">
                <a:ea typeface="宋体" panose="02010600030101010101" pitchFamily="2" charset="-122"/>
              </a:rPr>
              <a:t>+dx; Y</a:t>
            </a:r>
            <a:r>
              <a:rPr lang="en-US" altLang="zh-CN" i="1" baseline="-25000">
                <a:ea typeface="宋体" panose="02010600030101010101" pitchFamily="2" charset="-122"/>
              </a:rPr>
              <a:t>2</a:t>
            </a:r>
            <a:r>
              <a:rPr lang="en-US" altLang="zh-CN" i="1">
                <a:ea typeface="宋体" panose="02010600030101010101" pitchFamily="2" charset="-122"/>
              </a:rPr>
              <a:t> = Y</a:t>
            </a:r>
            <a:r>
              <a:rPr lang="en-US" altLang="zh-CN" i="1" baseline="-25000">
                <a:ea typeface="宋体" panose="02010600030101010101" pitchFamily="2" charset="-122"/>
              </a:rPr>
              <a:t>1</a:t>
            </a:r>
            <a:r>
              <a:rPr lang="en-US" altLang="zh-CN" i="1">
                <a:ea typeface="宋体" panose="02010600030101010101" pitchFamily="2" charset="-122"/>
              </a:rPr>
              <a:t> + dy; Z</a:t>
            </a:r>
            <a:r>
              <a:rPr lang="en-US" altLang="zh-CN" i="1" baseline="-25000">
                <a:ea typeface="宋体" panose="02010600030101010101" pitchFamily="2" charset="-122"/>
              </a:rPr>
              <a:t>2</a:t>
            </a:r>
            <a:r>
              <a:rPr lang="en-US" altLang="zh-CN" i="1">
                <a:ea typeface="宋体" panose="02010600030101010101" pitchFamily="2" charset="-122"/>
              </a:rPr>
              <a:t> = Z</a:t>
            </a:r>
            <a:r>
              <a:rPr lang="en-US" altLang="zh-CN" i="1" baseline="-25000">
                <a:ea typeface="宋体" panose="02010600030101010101" pitchFamily="2" charset="-122"/>
              </a:rPr>
              <a:t>1</a:t>
            </a:r>
            <a:r>
              <a:rPr lang="en-US" altLang="zh-CN" i="1">
                <a:ea typeface="宋体" panose="02010600030101010101" pitchFamily="2" charset="-122"/>
              </a:rPr>
              <a:t> + dz</a:t>
            </a:r>
          </a:p>
        </p:txBody>
      </p:sp>
      <p:sp>
        <p:nvSpPr>
          <p:cNvPr id="6148" name="Rectangle 5"/>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67972" name="Object 4"/>
          <p:cNvGraphicFramePr>
            <a:graphicFrameLocks noChangeAspect="1"/>
          </p:cNvGraphicFramePr>
          <p:nvPr/>
        </p:nvGraphicFramePr>
        <p:xfrm>
          <a:off x="1052513" y="4745405"/>
          <a:ext cx="3511815" cy="1732742"/>
        </p:xfrm>
        <a:graphic>
          <a:graphicData uri="http://schemas.openxmlformats.org/presentationml/2006/ole">
            <mc:AlternateContent xmlns:mc="http://schemas.openxmlformats.org/markup-compatibility/2006">
              <mc:Choice xmlns:v="urn:schemas-microsoft-com:vml" Requires="v">
                <p:oleObj spid="_x0000_s15380" name="Equation" r:id="rId4" imgW="1955165" imgH="977265" progId="Equation.DSMT4">
                  <p:embed/>
                </p:oleObj>
              </mc:Choice>
              <mc:Fallback>
                <p:oleObj name="Equation" r:id="rId4" imgW="1955165" imgH="977265" progId="Equation.DSMT4">
                  <p:embed/>
                  <p:pic>
                    <p:nvPicPr>
                      <p:cNvPr id="0" name="图片 153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513" y="4745405"/>
                        <a:ext cx="3511815" cy="173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7975" name="AutoShape 7"/>
          <p:cNvSpPr>
            <a:spLocks noChangeArrowheads="1"/>
          </p:cNvSpPr>
          <p:nvPr/>
        </p:nvSpPr>
        <p:spPr bwMode="auto">
          <a:xfrm>
            <a:off x="5557158" y="5000603"/>
            <a:ext cx="274146" cy="929936"/>
          </a:xfrm>
          <a:custGeom>
            <a:avLst/>
            <a:gdLst>
              <a:gd name="T0" fmla="*/ 2147483647 w 21600"/>
              <a:gd name="T1" fmla="*/ 0 h 21600"/>
              <a:gd name="T2" fmla="*/ 0 w 21600"/>
              <a:gd name="T3" fmla="*/ 291195185 h 21600"/>
              <a:gd name="T4" fmla="*/ 2147483647 w 21600"/>
              <a:gd name="T5" fmla="*/ 582390370 h 21600"/>
              <a:gd name="T6" fmla="*/ 2147483647 w 21600"/>
              <a:gd name="T7" fmla="*/ 29119518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00"/>
          </a:solidFill>
          <a:ln w="12700" algn="ctr">
            <a:solidFill>
              <a:srgbClr val="00FF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67976" name="Object 8"/>
          <p:cNvGraphicFramePr>
            <a:graphicFrameLocks noChangeAspect="1"/>
          </p:cNvGraphicFramePr>
          <p:nvPr/>
        </p:nvGraphicFramePr>
        <p:xfrm>
          <a:off x="6825854" y="4745406"/>
          <a:ext cx="1872853" cy="1729400"/>
        </p:xfrm>
        <a:graphic>
          <a:graphicData uri="http://schemas.openxmlformats.org/presentationml/2006/ole">
            <mc:AlternateContent xmlns:mc="http://schemas.openxmlformats.org/markup-compatibility/2006">
              <mc:Choice xmlns:v="urn:schemas-microsoft-com:vml" Requires="v">
                <p:oleObj spid="_x0000_s15381" name="Equation" r:id="rId6" imgW="1029970" imgH="977265" progId="Equation.DSMT4">
                  <p:embed/>
                </p:oleObj>
              </mc:Choice>
              <mc:Fallback>
                <p:oleObj name="Equation" r:id="rId6" imgW="1029970" imgH="977265" progId="Equation.DSMT4">
                  <p:embed/>
                  <p:pic>
                    <p:nvPicPr>
                      <p:cNvPr id="0" name="图片 153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5854" y="4745406"/>
                        <a:ext cx="1872853" cy="17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7970"/>
                                        </p:tgtEl>
                                        <p:attrNameLst>
                                          <p:attrName>style.visibility</p:attrName>
                                        </p:attrNameLst>
                                      </p:cBhvr>
                                      <p:to>
                                        <p:strVal val="visible"/>
                                      </p:to>
                                    </p:set>
                                    <p:anim to="" calcmode="lin" valueType="num">
                                      <p:cBhvr>
                                        <p:cTn id="7" dur="1" fill="hold"/>
                                        <p:tgtEl>
                                          <p:spTgt spid="46797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67971">
                                            <p:txEl>
                                              <p:pRg st="0" end="0"/>
                                            </p:txEl>
                                          </p:spTgt>
                                        </p:tgtEl>
                                        <p:attrNameLst>
                                          <p:attrName>style.visibility</p:attrName>
                                        </p:attrNameLst>
                                      </p:cBhvr>
                                      <p:to>
                                        <p:strVal val="visible"/>
                                      </p:to>
                                    </p:set>
                                    <p:anim to="" calcmode="lin" valueType="num">
                                      <p:cBhvr>
                                        <p:cTn id="12" dur="1" fill="hold"/>
                                        <p:tgtEl>
                                          <p:spTgt spid="467971">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67971">
                                            <p:txEl>
                                              <p:pRg st="1" end="1"/>
                                            </p:txEl>
                                          </p:spTgt>
                                        </p:tgtEl>
                                        <p:attrNameLst>
                                          <p:attrName>style.visibility</p:attrName>
                                        </p:attrNameLst>
                                      </p:cBhvr>
                                      <p:to>
                                        <p:strVal val="visible"/>
                                      </p:to>
                                    </p:set>
                                    <p:anim to="" calcmode="lin" valueType="num">
                                      <p:cBhvr>
                                        <p:cTn id="17" dur="1" fill="hold"/>
                                        <p:tgtEl>
                                          <p:spTgt spid="467971">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67972"/>
                                        </p:tgtEl>
                                        <p:attrNameLst>
                                          <p:attrName>style.visibility</p:attrName>
                                        </p:attrNameLst>
                                      </p:cBhvr>
                                      <p:to>
                                        <p:strVal val="visible"/>
                                      </p:to>
                                    </p:set>
                                    <p:anim to="" calcmode="lin" valueType="num">
                                      <p:cBhvr>
                                        <p:cTn id="22" dur="1" fill="hold"/>
                                        <p:tgtEl>
                                          <p:spTgt spid="46797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67975"/>
                                        </p:tgtEl>
                                        <p:attrNameLst>
                                          <p:attrName>style.visibility</p:attrName>
                                        </p:attrNameLst>
                                      </p:cBhvr>
                                      <p:to>
                                        <p:strVal val="visible"/>
                                      </p:to>
                                    </p:set>
                                    <p:anim to="" calcmode="lin" valueType="num">
                                      <p:cBhvr>
                                        <p:cTn id="27" dur="1" fill="hold"/>
                                        <p:tgtEl>
                                          <p:spTgt spid="46797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67976"/>
                                        </p:tgtEl>
                                        <p:attrNameLst>
                                          <p:attrName>style.visibility</p:attrName>
                                        </p:attrNameLst>
                                      </p:cBhvr>
                                      <p:to>
                                        <p:strVal val="visible"/>
                                      </p:to>
                                    </p:set>
                                    <p:anim to="" calcmode="lin" valueType="num">
                                      <p:cBhvr>
                                        <p:cTn id="32" dur="1" fill="hold"/>
                                        <p:tgtEl>
                                          <p:spTgt spid="46797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p:bldP spid="467971" grpId="0" build="p"/>
      <p:bldP spid="4679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Arial" panose="020B0604020202020204" pitchFamily="34" charset="0"/>
                <a:ea typeface="宋体" panose="02010600030101010101" pitchFamily="2" charset="-122"/>
              </a:rPr>
              <a:t>Translation and Scaling(Cont.)</a:t>
            </a:r>
            <a:endParaRPr lang="zh-CN" altLang="en-US" sz="2800" dirty="0">
              <a:latin typeface="Arial" panose="020B0604020202020204" pitchFamily="34" charset="0"/>
              <a:ea typeface="宋体" panose="02010600030101010101" pitchFamily="2" charset="-122"/>
            </a:endParaRPr>
          </a:p>
        </p:txBody>
      </p:sp>
      <p:sp>
        <p:nvSpPr>
          <p:cNvPr id="468995" name="Rectangle 3"/>
          <p:cNvSpPr>
            <a:spLocks noGrp="1" noChangeArrowheads="1"/>
          </p:cNvSpPr>
          <p:nvPr>
            <p:ph type="body" idx="1"/>
          </p:nvPr>
        </p:nvSpPr>
        <p:spPr/>
        <p:txBody>
          <a:bodyPr/>
          <a:lstStyle/>
          <a:p>
            <a:r>
              <a:rPr lang="en-US" altLang="zh-CN" i="1" dirty="0">
                <a:ea typeface="宋体" panose="02010600030101010101" pitchFamily="2" charset="-122"/>
              </a:rPr>
              <a:t>T</a:t>
            </a:r>
            <a:r>
              <a:rPr lang="en-US" altLang="zh-CN" dirty="0">
                <a:ea typeface="宋体" panose="02010600030101010101" pitchFamily="2" charset="-122"/>
              </a:rPr>
              <a:t> is called as translation matrix</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Obviously, the inverse of </a:t>
            </a:r>
            <a:r>
              <a:rPr lang="en-US" altLang="zh-CN" i="1" dirty="0">
                <a:ea typeface="宋体" panose="02010600030101010101" pitchFamily="2" charset="-122"/>
              </a:rPr>
              <a:t>T, T*T</a:t>
            </a:r>
            <a:r>
              <a:rPr lang="en-US" altLang="zh-CN" i="1" baseline="30000" dirty="0">
                <a:ea typeface="宋体" panose="02010600030101010101" pitchFamily="2" charset="-122"/>
              </a:rPr>
              <a:t>-1</a:t>
            </a:r>
            <a:r>
              <a:rPr lang="en-US" altLang="zh-CN" i="1" dirty="0">
                <a:ea typeface="宋体" panose="02010600030101010101" pitchFamily="2" charset="-122"/>
              </a:rPr>
              <a:t>=I, I </a:t>
            </a:r>
            <a:r>
              <a:rPr lang="en-US" altLang="zh-CN" dirty="0">
                <a:ea typeface="宋体" panose="02010600030101010101" pitchFamily="2" charset="-122"/>
              </a:rPr>
              <a:t>is the identity matrix</a:t>
            </a:r>
          </a:p>
        </p:txBody>
      </p:sp>
      <p:sp>
        <p:nvSpPr>
          <p:cNvPr id="7172" name="Rectangle 6"/>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68997" name="Object 5"/>
          <p:cNvGraphicFramePr>
            <a:graphicFrameLocks noChangeAspect="1"/>
          </p:cNvGraphicFramePr>
          <p:nvPr/>
        </p:nvGraphicFramePr>
        <p:xfrm>
          <a:off x="3152800" y="1723033"/>
          <a:ext cx="2808420" cy="2030164"/>
        </p:xfrm>
        <a:graphic>
          <a:graphicData uri="http://schemas.openxmlformats.org/presentationml/2006/ole">
            <mc:AlternateContent xmlns:mc="http://schemas.openxmlformats.org/markup-compatibility/2006">
              <mc:Choice xmlns:v="urn:schemas-microsoft-com:vml" Requires="v">
                <p:oleObj spid="_x0000_s16404" name="Equation" r:id="rId4" imgW="1231900" imgH="914400" progId="Equation.DSMT4">
                  <p:embed/>
                </p:oleObj>
              </mc:Choice>
              <mc:Fallback>
                <p:oleObj name="Equation" r:id="rId4" imgW="1231900" imgH="914400" progId="Equation.DSMT4">
                  <p:embed/>
                  <p:pic>
                    <p:nvPicPr>
                      <p:cNvPr id="0" name="图片 163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800" y="1723033"/>
                        <a:ext cx="2808420" cy="203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8"/>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68999" name="Object 7"/>
          <p:cNvGraphicFramePr>
            <a:graphicFrameLocks noChangeAspect="1"/>
          </p:cNvGraphicFramePr>
          <p:nvPr/>
        </p:nvGraphicFramePr>
        <p:xfrm>
          <a:off x="3080792" y="4755248"/>
          <a:ext cx="2885810" cy="1806261"/>
        </p:xfrm>
        <a:graphic>
          <a:graphicData uri="http://schemas.openxmlformats.org/presentationml/2006/ole">
            <mc:AlternateContent xmlns:mc="http://schemas.openxmlformats.org/markup-compatibility/2006">
              <mc:Choice xmlns:v="urn:schemas-microsoft-com:vml" Requires="v">
                <p:oleObj spid="_x0000_s16405" name="Equation" r:id="rId6" imgW="1422400" imgH="914400" progId="Equation.DSMT4">
                  <p:embed/>
                </p:oleObj>
              </mc:Choice>
              <mc:Fallback>
                <p:oleObj name="Equation" r:id="rId6" imgW="1422400" imgH="914400" progId="Equation.DSMT4">
                  <p:embed/>
                  <p:pic>
                    <p:nvPicPr>
                      <p:cNvPr id="0" name="图片 164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0792" y="4755248"/>
                        <a:ext cx="2885810" cy="1806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68995">
                                            <p:txEl>
                                              <p:pRg st="0" end="0"/>
                                            </p:txEl>
                                          </p:spTgt>
                                        </p:tgtEl>
                                        <p:attrNameLst>
                                          <p:attrName>style.visibility</p:attrName>
                                        </p:attrNameLst>
                                      </p:cBhvr>
                                      <p:to>
                                        <p:strVal val="visible"/>
                                      </p:to>
                                    </p:set>
                                    <p:anim to="" calcmode="lin" valueType="num">
                                      <p:cBhvr>
                                        <p:cTn id="7" dur="1" fill="hold"/>
                                        <p:tgtEl>
                                          <p:spTgt spid="468995">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68997"/>
                                        </p:tgtEl>
                                        <p:attrNameLst>
                                          <p:attrName>style.visibility</p:attrName>
                                        </p:attrNameLst>
                                      </p:cBhvr>
                                      <p:to>
                                        <p:strVal val="visible"/>
                                      </p:to>
                                    </p:set>
                                    <p:anim to="" calcmode="lin" valueType="num">
                                      <p:cBhvr>
                                        <p:cTn id="12" dur="1" fill="hold"/>
                                        <p:tgtEl>
                                          <p:spTgt spid="468997"/>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68995">
                                            <p:txEl>
                                              <p:pRg st="5" end="5"/>
                                            </p:txEl>
                                          </p:spTgt>
                                        </p:tgtEl>
                                        <p:attrNameLst>
                                          <p:attrName>style.visibility</p:attrName>
                                        </p:attrNameLst>
                                      </p:cBhvr>
                                      <p:to>
                                        <p:strVal val="visible"/>
                                      </p:to>
                                    </p:set>
                                    <p:anim to="" calcmode="lin" valueType="num">
                                      <p:cBhvr>
                                        <p:cTn id="17" dur="1" fill="hold"/>
                                        <p:tgtEl>
                                          <p:spTgt spid="468995">
                                            <p:txEl>
                                              <p:pRg st="5" end="5"/>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68999"/>
                                        </p:tgtEl>
                                        <p:attrNameLst>
                                          <p:attrName>style.visibility</p:attrName>
                                        </p:attrNameLst>
                                      </p:cBhvr>
                                      <p:to>
                                        <p:strVal val="visible"/>
                                      </p:to>
                                    </p:set>
                                    <p:anim to="" calcmode="lin" valueType="num">
                                      <p:cBhvr>
                                        <p:cTn id="22" dur="1" fill="hold"/>
                                        <p:tgtEl>
                                          <p:spTgt spid="46899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Arial" panose="020B0604020202020204" pitchFamily="34" charset="0"/>
                <a:ea typeface="宋体" panose="02010600030101010101" pitchFamily="2" charset="-122"/>
              </a:rPr>
              <a:t>Translation and Scaling(Cont.)</a:t>
            </a:r>
            <a:endParaRPr lang="zh-CN" altLang="en-US" sz="2800" dirty="0">
              <a:latin typeface="Arial" panose="020B0604020202020204" pitchFamily="34" charset="0"/>
              <a:ea typeface="宋体" panose="02010600030101010101" pitchFamily="2" charset="-122"/>
            </a:endParaRPr>
          </a:p>
        </p:txBody>
      </p:sp>
      <p:sp>
        <p:nvSpPr>
          <p:cNvPr id="470019" name="Rectangle 3"/>
          <p:cNvSpPr>
            <a:spLocks noGrp="1" noChangeArrowheads="1"/>
          </p:cNvSpPr>
          <p:nvPr>
            <p:ph type="body" idx="1"/>
          </p:nvPr>
        </p:nvSpPr>
        <p:spPr/>
        <p:txBody>
          <a:bodyPr/>
          <a:lstStyle/>
          <a:p>
            <a:r>
              <a:rPr lang="en-US" altLang="zh-CN">
                <a:ea typeface="宋体" panose="02010600030101010101" pitchFamily="2" charset="-122"/>
              </a:rPr>
              <a:t>Similarly, if the object is scaled by factors </a:t>
            </a:r>
            <a:r>
              <a:rPr lang="en-US" altLang="zh-CN" i="1">
                <a:ea typeface="宋体" panose="02010600030101010101" pitchFamily="2" charset="-122"/>
              </a:rPr>
              <a:t>S</a:t>
            </a:r>
            <a:r>
              <a:rPr lang="en-US" altLang="zh-CN" i="1" baseline="-25000">
                <a:ea typeface="宋体" panose="02010600030101010101" pitchFamily="2" charset="-122"/>
              </a:rPr>
              <a:t>x</a:t>
            </a:r>
            <a:r>
              <a:rPr lang="en-US" altLang="zh-CN" i="1">
                <a:ea typeface="宋体" panose="02010600030101010101" pitchFamily="2" charset="-122"/>
              </a:rPr>
              <a:t>,S</a:t>
            </a:r>
            <a:r>
              <a:rPr lang="en-US" altLang="zh-CN" i="1" baseline="-25000">
                <a:ea typeface="宋体" panose="02010600030101010101" pitchFamily="2" charset="-122"/>
              </a:rPr>
              <a:t>y</a:t>
            </a:r>
            <a:r>
              <a:rPr lang="en-US" altLang="zh-CN">
                <a:ea typeface="宋体" panose="02010600030101010101" pitchFamily="2" charset="-122"/>
              </a:rPr>
              <a:t>,and </a:t>
            </a:r>
            <a:r>
              <a:rPr lang="en-US" altLang="zh-CN" i="1">
                <a:ea typeface="宋体" panose="02010600030101010101" pitchFamily="2" charset="-122"/>
              </a:rPr>
              <a:t>S</a:t>
            </a:r>
            <a:r>
              <a:rPr lang="en-US" altLang="zh-CN" i="1" baseline="-25000">
                <a:ea typeface="宋体" panose="02010600030101010101" pitchFamily="2" charset="-122"/>
              </a:rPr>
              <a:t>z</a:t>
            </a:r>
            <a:r>
              <a:rPr lang="en-US" altLang="zh-CN">
                <a:ea typeface="宋体" panose="02010600030101010101" pitchFamily="2" charset="-122"/>
              </a:rPr>
              <a:t> respectively in the X, Y, and Z directions</a:t>
            </a:r>
          </a:p>
          <a:p>
            <a:pPr lvl="1"/>
            <a:r>
              <a:rPr lang="en-US" altLang="zh-CN" i="1">
                <a:ea typeface="宋体" panose="02010600030101010101" pitchFamily="2" charset="-122"/>
              </a:rPr>
              <a:t>X</a:t>
            </a:r>
            <a:r>
              <a:rPr lang="en-US" altLang="zh-CN" i="1" baseline="-25000">
                <a:ea typeface="宋体" panose="02010600030101010101" pitchFamily="2" charset="-122"/>
              </a:rPr>
              <a:t>2</a:t>
            </a:r>
            <a:r>
              <a:rPr lang="en-US" altLang="zh-CN" i="1">
                <a:ea typeface="宋体" panose="02010600030101010101" pitchFamily="2" charset="-122"/>
              </a:rPr>
              <a:t>=X</a:t>
            </a:r>
            <a:r>
              <a:rPr lang="en-US" altLang="zh-CN" i="1" baseline="-25000">
                <a:ea typeface="宋体" panose="02010600030101010101" pitchFamily="2" charset="-122"/>
              </a:rPr>
              <a:t>1</a:t>
            </a:r>
            <a:r>
              <a:rPr lang="en-US" altLang="zh-CN" i="1">
                <a:ea typeface="宋体" panose="02010600030101010101" pitchFamily="2" charset="-122"/>
              </a:rPr>
              <a:t>×S</a:t>
            </a:r>
            <a:r>
              <a:rPr lang="en-US" altLang="zh-CN" i="1" baseline="-25000">
                <a:ea typeface="宋体" panose="02010600030101010101" pitchFamily="2" charset="-122"/>
              </a:rPr>
              <a:t>x</a:t>
            </a:r>
            <a:r>
              <a:rPr lang="en-US" altLang="zh-CN" i="1">
                <a:ea typeface="宋体" panose="02010600030101010101" pitchFamily="2" charset="-122"/>
              </a:rPr>
              <a:t>; Y</a:t>
            </a:r>
            <a:r>
              <a:rPr lang="en-US" altLang="zh-CN" i="1" baseline="-25000">
                <a:ea typeface="宋体" panose="02010600030101010101" pitchFamily="2" charset="-122"/>
              </a:rPr>
              <a:t>2</a:t>
            </a:r>
            <a:r>
              <a:rPr lang="en-US" altLang="zh-CN" i="1">
                <a:ea typeface="宋体" panose="02010600030101010101" pitchFamily="2" charset="-122"/>
              </a:rPr>
              <a:t> = Y</a:t>
            </a:r>
            <a:r>
              <a:rPr lang="en-US" altLang="zh-CN" i="1" baseline="-25000">
                <a:ea typeface="宋体" panose="02010600030101010101" pitchFamily="2" charset="-122"/>
              </a:rPr>
              <a:t>1</a:t>
            </a:r>
            <a:r>
              <a:rPr lang="en-US" altLang="zh-CN" i="1">
                <a:ea typeface="宋体" panose="02010600030101010101" pitchFamily="2" charset="-122"/>
              </a:rPr>
              <a:t> × S</a:t>
            </a:r>
            <a:r>
              <a:rPr lang="en-US" altLang="zh-CN" i="1" baseline="-25000">
                <a:ea typeface="宋体" panose="02010600030101010101" pitchFamily="2" charset="-122"/>
              </a:rPr>
              <a:t>y</a:t>
            </a:r>
            <a:r>
              <a:rPr lang="en-US" altLang="zh-CN" i="1">
                <a:ea typeface="宋体" panose="02010600030101010101" pitchFamily="2" charset="-122"/>
              </a:rPr>
              <a:t>; Z</a:t>
            </a:r>
            <a:r>
              <a:rPr lang="en-US" altLang="zh-CN" i="1" baseline="-25000">
                <a:ea typeface="宋体" panose="02010600030101010101" pitchFamily="2" charset="-122"/>
              </a:rPr>
              <a:t>2</a:t>
            </a:r>
            <a:r>
              <a:rPr lang="en-US" altLang="zh-CN" i="1">
                <a:ea typeface="宋体" panose="02010600030101010101" pitchFamily="2" charset="-122"/>
              </a:rPr>
              <a:t> = Z</a:t>
            </a:r>
            <a:r>
              <a:rPr lang="en-US" altLang="zh-CN" i="1" baseline="-25000">
                <a:ea typeface="宋体" panose="02010600030101010101" pitchFamily="2" charset="-122"/>
              </a:rPr>
              <a:t>1</a:t>
            </a:r>
            <a:r>
              <a:rPr lang="en-US" altLang="zh-CN" i="1">
                <a:ea typeface="宋体" panose="02010600030101010101" pitchFamily="2" charset="-122"/>
              </a:rPr>
              <a:t> × S</a:t>
            </a:r>
            <a:r>
              <a:rPr lang="en-US" altLang="zh-CN" i="1" baseline="-25000">
                <a:ea typeface="宋体" panose="02010600030101010101" pitchFamily="2" charset="-122"/>
              </a:rPr>
              <a:t>z</a:t>
            </a:r>
          </a:p>
          <a:p>
            <a:r>
              <a:rPr lang="en-US" altLang="zh-CN">
                <a:ea typeface="宋体" panose="02010600030101010101" pitchFamily="2" charset="-122"/>
              </a:rPr>
              <a:t>It can be also written in matrix form:</a:t>
            </a:r>
          </a:p>
          <a:p>
            <a:endParaRPr lang="en-US" altLang="zh-CN">
              <a:ea typeface="宋体" panose="02010600030101010101" pitchFamily="2" charset="-122"/>
            </a:endParaRPr>
          </a:p>
        </p:txBody>
      </p:sp>
      <p:sp>
        <p:nvSpPr>
          <p:cNvPr id="8196" name="Rectangle 5"/>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0020" name="Object 4"/>
          <p:cNvGraphicFramePr>
            <a:graphicFrameLocks noChangeAspect="1"/>
          </p:cNvGraphicFramePr>
          <p:nvPr/>
        </p:nvGraphicFramePr>
        <p:xfrm>
          <a:off x="1210734" y="4518161"/>
          <a:ext cx="3664877" cy="1675931"/>
        </p:xfrm>
        <a:graphic>
          <a:graphicData uri="http://schemas.openxmlformats.org/presentationml/2006/ole">
            <mc:AlternateContent xmlns:mc="http://schemas.openxmlformats.org/markup-compatibility/2006">
              <mc:Choice xmlns:v="urn:schemas-microsoft-com:vml" Requires="v">
                <p:oleObj spid="_x0000_s17428" name="Equation" r:id="rId4" imgW="2112645" imgH="977265" progId="Equation.DSMT4">
                  <p:embed/>
                </p:oleObj>
              </mc:Choice>
              <mc:Fallback>
                <p:oleObj name="Equation" r:id="rId4" imgW="2112645" imgH="977265" progId="Equation.DSMT4">
                  <p:embed/>
                  <p:pic>
                    <p:nvPicPr>
                      <p:cNvPr id="0" name="图片 174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734" y="4518161"/>
                        <a:ext cx="3664877" cy="167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0022" name="AutoShape 6"/>
          <p:cNvSpPr>
            <a:spLocks noChangeArrowheads="1"/>
          </p:cNvSpPr>
          <p:nvPr/>
        </p:nvSpPr>
        <p:spPr bwMode="auto">
          <a:xfrm>
            <a:off x="5868441" y="5000603"/>
            <a:ext cx="274146" cy="929936"/>
          </a:xfrm>
          <a:custGeom>
            <a:avLst/>
            <a:gdLst>
              <a:gd name="T0" fmla="*/ 2147483647 w 21600"/>
              <a:gd name="T1" fmla="*/ 0 h 21600"/>
              <a:gd name="T2" fmla="*/ 0 w 21600"/>
              <a:gd name="T3" fmla="*/ 291195185 h 21600"/>
              <a:gd name="T4" fmla="*/ 2147483647 w 21600"/>
              <a:gd name="T5" fmla="*/ 582390370 h 21600"/>
              <a:gd name="T6" fmla="*/ 2147483647 w 21600"/>
              <a:gd name="T7" fmla="*/ 29119518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00"/>
          </a:solidFill>
          <a:ln w="12700" algn="ctr">
            <a:solidFill>
              <a:srgbClr val="00FF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
        <p:nvSpPr>
          <p:cNvPr id="8199" name="Rectangle 8"/>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0023" name="Object 7"/>
          <p:cNvGraphicFramePr>
            <a:graphicFrameLocks noChangeAspect="1"/>
          </p:cNvGraphicFramePr>
          <p:nvPr/>
        </p:nvGraphicFramePr>
        <p:xfrm>
          <a:off x="6980635" y="4534870"/>
          <a:ext cx="1950244" cy="1802920"/>
        </p:xfrm>
        <a:graphic>
          <a:graphicData uri="http://schemas.openxmlformats.org/presentationml/2006/ole">
            <mc:AlternateContent xmlns:mc="http://schemas.openxmlformats.org/markup-compatibility/2006">
              <mc:Choice xmlns:v="urn:schemas-microsoft-com:vml" Requires="v">
                <p:oleObj spid="_x0000_s17429" name="Equation" r:id="rId6" imgW="1029970" imgH="977265" progId="Equation.DSMT4">
                  <p:embed/>
                </p:oleObj>
              </mc:Choice>
              <mc:Fallback>
                <p:oleObj name="Equation" r:id="rId6" imgW="1029970" imgH="977265" progId="Equation.DSMT4">
                  <p:embed/>
                  <p:pic>
                    <p:nvPicPr>
                      <p:cNvPr id="0" name="图片 174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0635" y="4534870"/>
                        <a:ext cx="1950244" cy="18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to="" calcmode="lin" valueType="num">
                                      <p:cBhvr>
                                        <p:cTn id="7" dur="1" fill="hold"/>
                                        <p:tgtEl>
                                          <p:spTgt spid="470019">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70019">
                                            <p:txEl>
                                              <p:pRg st="1" end="1"/>
                                            </p:txEl>
                                          </p:spTgt>
                                        </p:tgtEl>
                                        <p:attrNameLst>
                                          <p:attrName>style.visibility</p:attrName>
                                        </p:attrNameLst>
                                      </p:cBhvr>
                                      <p:to>
                                        <p:strVal val="visible"/>
                                      </p:to>
                                    </p:set>
                                    <p:anim to="" calcmode="lin" valueType="num">
                                      <p:cBhvr>
                                        <p:cTn id="12" dur="1" fill="hold"/>
                                        <p:tgtEl>
                                          <p:spTgt spid="470019">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0019">
                                            <p:txEl>
                                              <p:pRg st="2" end="2"/>
                                            </p:txEl>
                                          </p:spTgt>
                                        </p:tgtEl>
                                        <p:attrNameLst>
                                          <p:attrName>style.visibility</p:attrName>
                                        </p:attrNameLst>
                                      </p:cBhvr>
                                      <p:to>
                                        <p:strVal val="visible"/>
                                      </p:to>
                                    </p:set>
                                    <p:anim to="" calcmode="lin" valueType="num">
                                      <p:cBhvr>
                                        <p:cTn id="17" dur="1" fill="hold"/>
                                        <p:tgtEl>
                                          <p:spTgt spid="470019">
                                            <p:txEl>
                                              <p:pRg st="2" end="2"/>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70020"/>
                                        </p:tgtEl>
                                        <p:attrNameLst>
                                          <p:attrName>style.visibility</p:attrName>
                                        </p:attrNameLst>
                                      </p:cBhvr>
                                      <p:to>
                                        <p:strVal val="visible"/>
                                      </p:to>
                                    </p:set>
                                    <p:anim to="" calcmode="lin" valueType="num">
                                      <p:cBhvr>
                                        <p:cTn id="22" dur="1" fill="hold"/>
                                        <p:tgtEl>
                                          <p:spTgt spid="470020"/>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70022"/>
                                        </p:tgtEl>
                                        <p:attrNameLst>
                                          <p:attrName>style.visibility</p:attrName>
                                        </p:attrNameLst>
                                      </p:cBhvr>
                                      <p:to>
                                        <p:strVal val="visible"/>
                                      </p:to>
                                    </p:set>
                                    <p:anim to="" calcmode="lin" valueType="num">
                                      <p:cBhvr>
                                        <p:cTn id="27" dur="1" fill="hold"/>
                                        <p:tgtEl>
                                          <p:spTgt spid="470022"/>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70023"/>
                                        </p:tgtEl>
                                        <p:attrNameLst>
                                          <p:attrName>style.visibility</p:attrName>
                                        </p:attrNameLst>
                                      </p:cBhvr>
                                      <p:to>
                                        <p:strVal val="visible"/>
                                      </p:to>
                                    </p:set>
                                    <p:anim to="" calcmode="lin" valueType="num">
                                      <p:cBhvr>
                                        <p:cTn id="32" dur="1" fill="hold"/>
                                        <p:tgtEl>
                                          <p:spTgt spid="47002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p:bldP spid="4700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a:t>
            </a:r>
            <a:r>
              <a:rPr lang="en-US" altLang="zh-CN" sz="2800" dirty="0">
                <a:latin typeface="Arial" panose="020B0604020202020204" pitchFamily="34" charset="0"/>
                <a:ea typeface="宋体" panose="02010600030101010101" pitchFamily="2" charset="-122"/>
              </a:rPr>
              <a:t>Translation and Scaling(Cont.)</a:t>
            </a:r>
            <a:endParaRPr lang="zh-CN" altLang="en-US" sz="2800" dirty="0">
              <a:latin typeface="Arial" panose="020B0604020202020204" pitchFamily="34" charset="0"/>
              <a:ea typeface="宋体" panose="02010600030101010101" pitchFamily="2" charset="-122"/>
            </a:endParaRPr>
          </a:p>
        </p:txBody>
      </p:sp>
      <p:sp>
        <p:nvSpPr>
          <p:cNvPr id="471043" name="Rectangle 3"/>
          <p:cNvSpPr>
            <a:spLocks noGrp="1" noChangeArrowheads="1"/>
          </p:cNvSpPr>
          <p:nvPr>
            <p:ph type="body" idx="1"/>
          </p:nvPr>
        </p:nvSpPr>
        <p:spPr/>
        <p:txBody>
          <a:bodyPr/>
          <a:lstStyle/>
          <a:p>
            <a:r>
              <a:rPr lang="en-US" altLang="zh-CN" i="1" dirty="0">
                <a:ea typeface="宋体" panose="02010600030101010101" pitchFamily="2" charset="-122"/>
              </a:rPr>
              <a:t>S</a:t>
            </a:r>
            <a:r>
              <a:rPr lang="en-US" altLang="zh-CN" dirty="0">
                <a:ea typeface="宋体" panose="02010600030101010101" pitchFamily="2" charset="-122"/>
              </a:rPr>
              <a:t> is called as the scaling matrix</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Obviously, the inverse of </a:t>
            </a:r>
            <a:r>
              <a:rPr lang="en-US" altLang="zh-CN" i="1" dirty="0">
                <a:ea typeface="宋体" panose="02010600030101010101" pitchFamily="2" charset="-122"/>
              </a:rPr>
              <a:t>S, S*S</a:t>
            </a:r>
            <a:r>
              <a:rPr lang="en-US" altLang="zh-CN" i="1" baseline="30000" dirty="0">
                <a:ea typeface="宋体" panose="02010600030101010101" pitchFamily="2" charset="-122"/>
              </a:rPr>
              <a:t>-1</a:t>
            </a:r>
            <a:r>
              <a:rPr lang="en-US" altLang="zh-CN" i="1" dirty="0">
                <a:ea typeface="宋体" panose="02010600030101010101" pitchFamily="2" charset="-122"/>
              </a:rPr>
              <a:t>=I, I </a:t>
            </a:r>
            <a:r>
              <a:rPr lang="en-US" altLang="zh-CN" dirty="0">
                <a:ea typeface="宋体" panose="02010600030101010101" pitchFamily="2" charset="-122"/>
              </a:rPr>
              <a:t>is the identity matrix</a:t>
            </a:r>
          </a:p>
        </p:txBody>
      </p:sp>
      <p:sp>
        <p:nvSpPr>
          <p:cNvPr id="9220" name="Rectangle 5"/>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1044" name="Object 4"/>
          <p:cNvGraphicFramePr>
            <a:graphicFrameLocks noChangeAspect="1"/>
          </p:cNvGraphicFramePr>
          <p:nvPr/>
        </p:nvGraphicFramePr>
        <p:xfrm>
          <a:off x="3224808" y="1908883"/>
          <a:ext cx="3042311" cy="1970011"/>
        </p:xfrm>
        <a:graphic>
          <a:graphicData uri="http://schemas.openxmlformats.org/presentationml/2006/ole">
            <mc:AlternateContent xmlns:mc="http://schemas.openxmlformats.org/markup-compatibility/2006">
              <mc:Choice xmlns:v="urn:schemas-microsoft-com:vml" Requires="v">
                <p:oleObj spid="_x0000_s18452" name="Equation" r:id="rId4" imgW="1371600" imgH="914400" progId="Equation.DSMT4">
                  <p:embed/>
                </p:oleObj>
              </mc:Choice>
              <mc:Fallback>
                <p:oleObj name="Equation" r:id="rId4" imgW="1371600" imgH="914400" progId="Equation.DSMT4">
                  <p:embed/>
                  <p:pic>
                    <p:nvPicPr>
                      <p:cNvPr id="0" name="图片 184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808" y="1908883"/>
                        <a:ext cx="3042311" cy="197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Rectangle 7"/>
          <p:cNvSpPr>
            <a:spLocks noChangeArrowheads="1"/>
          </p:cNvSpPr>
          <p:nvPr/>
        </p:nvSpPr>
        <p:spPr bwMode="auto">
          <a:xfrm>
            <a:off x="4854162" y="282872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1046" name="Object 6"/>
          <p:cNvGraphicFramePr>
            <a:graphicFrameLocks noChangeAspect="1"/>
          </p:cNvGraphicFramePr>
          <p:nvPr/>
        </p:nvGraphicFramePr>
        <p:xfrm>
          <a:off x="2936776" y="4473277"/>
          <a:ext cx="3277923" cy="2361007"/>
        </p:xfrm>
        <a:graphic>
          <a:graphicData uri="http://schemas.openxmlformats.org/presentationml/2006/ole">
            <mc:AlternateContent xmlns:mc="http://schemas.openxmlformats.org/markup-compatibility/2006">
              <mc:Choice xmlns:v="urn:schemas-microsoft-com:vml" Requires="v">
                <p:oleObj spid="_x0000_s18453" name="Equation" r:id="rId6" imgW="1397000" imgH="1041400" progId="Equation.DSMT4">
                  <p:embed/>
                </p:oleObj>
              </mc:Choice>
              <mc:Fallback>
                <p:oleObj name="Equation" r:id="rId6" imgW="1397000" imgH="1041400" progId="Equation.DSMT4">
                  <p:embed/>
                  <p:pic>
                    <p:nvPicPr>
                      <p:cNvPr id="0" name="图片 184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6776" y="4473277"/>
                        <a:ext cx="3277923" cy="236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 to="" calcmode="lin" valueType="num">
                                      <p:cBhvr>
                                        <p:cTn id="7" dur="1" fill="hold"/>
                                        <p:tgtEl>
                                          <p:spTgt spid="471043">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71044"/>
                                        </p:tgtEl>
                                        <p:attrNameLst>
                                          <p:attrName>style.visibility</p:attrName>
                                        </p:attrNameLst>
                                      </p:cBhvr>
                                      <p:to>
                                        <p:strVal val="visible"/>
                                      </p:to>
                                    </p:set>
                                    <p:anim to="" calcmode="lin" valueType="num">
                                      <p:cBhvr>
                                        <p:cTn id="12" dur="1" fill="hold"/>
                                        <p:tgtEl>
                                          <p:spTgt spid="47104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1043">
                                            <p:txEl>
                                              <p:pRg st="5" end="5"/>
                                            </p:txEl>
                                          </p:spTgt>
                                        </p:tgtEl>
                                        <p:attrNameLst>
                                          <p:attrName>style.visibility</p:attrName>
                                        </p:attrNameLst>
                                      </p:cBhvr>
                                      <p:to>
                                        <p:strVal val="visible"/>
                                      </p:to>
                                    </p:set>
                                    <p:anim to="" calcmode="lin" valueType="num">
                                      <p:cBhvr>
                                        <p:cTn id="17" dur="1" fill="hold"/>
                                        <p:tgtEl>
                                          <p:spTgt spid="471043">
                                            <p:txEl>
                                              <p:pRg st="5" end="5"/>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71046"/>
                                        </p:tgtEl>
                                        <p:attrNameLst>
                                          <p:attrName>style.visibility</p:attrName>
                                        </p:attrNameLst>
                                      </p:cBhvr>
                                      <p:to>
                                        <p:strVal val="visible"/>
                                      </p:to>
                                    </p:set>
                                    <p:anim to="" calcmode="lin" valueType="num">
                                      <p:cBhvr>
                                        <p:cTn id="22" dur="1" fill="hold"/>
                                        <p:tgtEl>
                                          <p:spTgt spid="47104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Rotation</a:t>
            </a:r>
          </a:p>
        </p:txBody>
      </p:sp>
      <p:sp>
        <p:nvSpPr>
          <p:cNvPr id="472067" name="Rectangle 3"/>
          <p:cNvSpPr>
            <a:spLocks noGrp="1" noChangeArrowheads="1"/>
          </p:cNvSpPr>
          <p:nvPr>
            <p:ph type="body" idx="1"/>
          </p:nvPr>
        </p:nvSpPr>
        <p:spPr/>
        <p:txBody>
          <a:bodyPr/>
          <a:lstStyle/>
          <a:p>
            <a:r>
              <a:rPr lang="en-US" altLang="zh-CN">
                <a:ea typeface="宋体" panose="02010600030101010101" pitchFamily="2" charset="-122"/>
              </a:rPr>
              <a:t>Consider a vector whose endpoint is at (</a:t>
            </a:r>
            <a:r>
              <a:rPr lang="en-US" altLang="zh-CN" i="1">
                <a:ea typeface="宋体" panose="02010600030101010101" pitchFamily="2" charset="-122"/>
              </a:rPr>
              <a:t>X</a:t>
            </a:r>
            <a:r>
              <a:rPr lang="en-US" altLang="zh-CN" i="1" baseline="-25000">
                <a:ea typeface="宋体" panose="02010600030101010101" pitchFamily="2" charset="-122"/>
              </a:rPr>
              <a:t>1</a:t>
            </a:r>
            <a:r>
              <a:rPr lang="en-US" altLang="zh-CN" i="1">
                <a:ea typeface="宋体" panose="02010600030101010101" pitchFamily="2" charset="-122"/>
              </a:rPr>
              <a:t>,Y</a:t>
            </a:r>
            <a:r>
              <a:rPr lang="en-US" altLang="zh-CN" i="1" baseline="-25000">
                <a:ea typeface="宋体" panose="02010600030101010101" pitchFamily="2" charset="-122"/>
              </a:rPr>
              <a:t>1</a:t>
            </a:r>
            <a:r>
              <a:rPr lang="en-US" altLang="zh-CN" i="1">
                <a:ea typeface="宋体" panose="02010600030101010101" pitchFamily="2" charset="-122"/>
              </a:rPr>
              <a:t>,Z</a:t>
            </a:r>
            <a:r>
              <a:rPr lang="en-US" altLang="zh-CN" i="1" baseline="-25000">
                <a:ea typeface="宋体" panose="02010600030101010101" pitchFamily="2" charset="-122"/>
              </a:rPr>
              <a:t>1</a:t>
            </a:r>
            <a:r>
              <a:rPr lang="en-US" altLang="zh-CN">
                <a:ea typeface="宋体" panose="02010600030101010101" pitchFamily="2" charset="-122"/>
              </a:rPr>
              <a:t>), Let </a:t>
            </a:r>
            <a:r>
              <a:rPr lang="en-US" altLang="zh-CN" i="1">
                <a:ea typeface="宋体" panose="02010600030101010101" pitchFamily="2" charset="-122"/>
              </a:rPr>
              <a:t>R </a:t>
            </a:r>
            <a:r>
              <a:rPr lang="en-US" altLang="zh-CN">
                <a:ea typeface="宋体" panose="02010600030101010101" pitchFamily="2" charset="-122"/>
              </a:rPr>
              <a:t>denote the length of vector, and </a:t>
            </a:r>
            <a:r>
              <a:rPr lang="el-GR" altLang="zh-CN" i="1"/>
              <a:t>Φ</a:t>
            </a:r>
            <a:r>
              <a:rPr lang="en-US" altLang="zh-CN">
                <a:ea typeface="宋体" panose="02010600030101010101" pitchFamily="2" charset="-122"/>
              </a:rPr>
              <a:t> denote the angle the vector makes with X-axis. Assume that the vector is rotated by the angle </a:t>
            </a:r>
            <a:r>
              <a:rPr lang="el-GR" altLang="zh-CN" i="1"/>
              <a:t>θ</a:t>
            </a:r>
            <a:r>
              <a:rPr lang="en-US" altLang="zh-CN">
                <a:ea typeface="宋体" panose="02010600030101010101" pitchFamily="2" charset="-122"/>
              </a:rPr>
              <a:t> around the Z-axis in the counterclockwise direction, then the new coordinates (</a:t>
            </a:r>
            <a:r>
              <a:rPr lang="en-US" altLang="zh-CN" i="1">
                <a:ea typeface="宋体" panose="02010600030101010101" pitchFamily="2" charset="-122"/>
              </a:rPr>
              <a:t>X</a:t>
            </a:r>
            <a:r>
              <a:rPr lang="en-US" altLang="zh-CN" i="1" baseline="-25000">
                <a:ea typeface="宋体" panose="02010600030101010101" pitchFamily="2" charset="-122"/>
              </a:rPr>
              <a:t>2</a:t>
            </a:r>
            <a:r>
              <a:rPr lang="en-US" altLang="zh-CN" i="1">
                <a:ea typeface="宋体" panose="02010600030101010101" pitchFamily="2" charset="-122"/>
              </a:rPr>
              <a:t>,Y</a:t>
            </a:r>
            <a:r>
              <a:rPr lang="en-US" altLang="zh-CN" i="1" baseline="-25000">
                <a:ea typeface="宋体" panose="02010600030101010101" pitchFamily="2" charset="-122"/>
              </a:rPr>
              <a:t>2</a:t>
            </a:r>
            <a:r>
              <a:rPr lang="en-US" altLang="zh-CN" i="1">
                <a:ea typeface="宋体" panose="02010600030101010101" pitchFamily="2" charset="-122"/>
              </a:rPr>
              <a:t>,Z</a:t>
            </a:r>
            <a:r>
              <a:rPr lang="en-US" altLang="zh-CN" i="1" baseline="-25000">
                <a:ea typeface="宋体" panose="02010600030101010101" pitchFamily="2" charset="-122"/>
              </a:rPr>
              <a:t>2</a:t>
            </a:r>
            <a:r>
              <a:rPr lang="en-US" altLang="zh-CN">
                <a:ea typeface="宋体" panose="02010600030101010101" pitchFamily="2" charset="-122"/>
              </a:rPr>
              <a:t>) of the point after rotation can be computed from the old coordinates and the angle of rotation</a:t>
            </a:r>
            <a:endParaRPr lang="el-GR" altLang="zh-CN"/>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2066"/>
                                        </p:tgtEl>
                                        <p:attrNameLst>
                                          <p:attrName>style.visibility</p:attrName>
                                        </p:attrNameLst>
                                      </p:cBhvr>
                                      <p:to>
                                        <p:strVal val="visible"/>
                                      </p:to>
                                    </p:set>
                                    <p:anim to="" calcmode="lin" valueType="num">
                                      <p:cBhvr>
                                        <p:cTn id="7" dur="1" fill="hold"/>
                                        <p:tgtEl>
                                          <p:spTgt spid="472066"/>
                                        </p:tgtEl>
                                      </p:cBhvr>
                                    </p:anim>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472067">
                                            <p:txEl>
                                              <p:pRg st="0" end="0"/>
                                            </p:txEl>
                                          </p:spTgt>
                                        </p:tgtEl>
                                        <p:attrNameLst>
                                          <p:attrName>style.visibility</p:attrName>
                                        </p:attrNameLst>
                                      </p:cBhvr>
                                      <p:to>
                                        <p:strVal val="visible"/>
                                      </p:to>
                                    </p:set>
                                    <p:anim calcmode="discrete" valueType="clr">
                                      <p:cBhvr override="childStyle">
                                        <p:cTn id="12" dur="80"/>
                                        <p:tgtEl>
                                          <p:spTgt spid="47206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72067">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47206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p:bldP spid="47206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Rotation(cont.)</a:t>
            </a:r>
          </a:p>
        </p:txBody>
      </p:sp>
      <p:sp>
        <p:nvSpPr>
          <p:cNvPr id="473091" name="Rectangle 3"/>
          <p:cNvSpPr>
            <a:spLocks noGrp="1" noChangeArrowheads="1"/>
          </p:cNvSpPr>
          <p:nvPr>
            <p:ph type="body" idx="1"/>
          </p:nvPr>
        </p:nvSpPr>
        <p:spPr>
          <a:xfrm>
            <a:off x="200472" y="1652671"/>
            <a:ext cx="3977878" cy="5052854"/>
          </a:xfrm>
        </p:spPr>
        <p:txBody>
          <a:bodyPr/>
          <a:lstStyle/>
          <a:p>
            <a:r>
              <a:rPr lang="en-US" altLang="zh-CN" sz="2800" dirty="0">
                <a:ea typeface="宋体" panose="02010600030101010101" pitchFamily="2" charset="-122"/>
              </a:rPr>
              <a:t>It is obvious</a:t>
            </a:r>
          </a:p>
          <a:p>
            <a:pPr lvl="1"/>
            <a:r>
              <a:rPr lang="en-US" altLang="zh-CN" sz="2400" i="1" dirty="0">
                <a:ea typeface="宋体" panose="02010600030101010101" pitchFamily="2" charset="-122"/>
              </a:rPr>
              <a:t>X</a:t>
            </a:r>
            <a:r>
              <a:rPr lang="en-US" altLang="zh-CN" sz="2400" i="1" baseline="-25000" dirty="0">
                <a:ea typeface="宋体" panose="02010600030101010101" pitchFamily="2" charset="-122"/>
              </a:rPr>
              <a:t>1</a:t>
            </a:r>
            <a:r>
              <a:rPr lang="en-US" altLang="zh-CN" sz="2400" i="1" dirty="0">
                <a:ea typeface="宋体" panose="02010600030101010101" pitchFamily="2" charset="-122"/>
              </a:rPr>
              <a:t>=R </a:t>
            </a:r>
            <a:r>
              <a:rPr lang="en-US" altLang="zh-CN" sz="2400" i="1" dirty="0" err="1">
                <a:ea typeface="宋体" panose="02010600030101010101" pitchFamily="2" charset="-122"/>
              </a:rPr>
              <a:t>cos</a:t>
            </a:r>
            <a:r>
              <a:rPr lang="en-US" altLang="zh-CN" sz="2400" i="1" dirty="0">
                <a:ea typeface="宋体" panose="02010600030101010101" pitchFamily="2" charset="-122"/>
              </a:rPr>
              <a:t> </a:t>
            </a:r>
            <a:r>
              <a:rPr lang="el-GR" altLang="zh-CN" sz="2400" i="1" dirty="0"/>
              <a:t>Φ</a:t>
            </a:r>
            <a:endParaRPr lang="en-US" altLang="zh-CN" sz="2400" i="1" dirty="0">
              <a:ea typeface="宋体" panose="02010600030101010101" pitchFamily="2" charset="-122"/>
            </a:endParaRPr>
          </a:p>
          <a:p>
            <a:pPr lvl="1"/>
            <a:r>
              <a:rPr lang="en-US" altLang="zh-CN" sz="2400" i="1" dirty="0">
                <a:ea typeface="宋体" panose="02010600030101010101" pitchFamily="2" charset="-122"/>
              </a:rPr>
              <a:t>Y</a:t>
            </a:r>
            <a:r>
              <a:rPr lang="en-US" altLang="zh-CN" sz="2400" i="1" baseline="-25000" dirty="0">
                <a:ea typeface="宋体" panose="02010600030101010101" pitchFamily="2" charset="-122"/>
              </a:rPr>
              <a:t>1</a:t>
            </a:r>
            <a:r>
              <a:rPr lang="en-US" altLang="zh-CN" sz="2400" i="1" dirty="0">
                <a:ea typeface="宋体" panose="02010600030101010101" pitchFamily="2" charset="-122"/>
              </a:rPr>
              <a:t>=R sin </a:t>
            </a:r>
            <a:r>
              <a:rPr lang="el-GR" altLang="zh-CN" sz="2400" i="1" dirty="0"/>
              <a:t>Φ</a:t>
            </a:r>
            <a:endParaRPr lang="en-US" altLang="zh-CN" sz="2400" i="1" dirty="0">
              <a:ea typeface="宋体" panose="02010600030101010101" pitchFamily="2" charset="-122"/>
            </a:endParaRPr>
          </a:p>
          <a:p>
            <a:pPr lvl="1"/>
            <a:r>
              <a:rPr lang="en-US" altLang="zh-CN" sz="2400" i="1" dirty="0">
                <a:ea typeface="宋体" panose="02010600030101010101" pitchFamily="2" charset="-122"/>
              </a:rPr>
              <a:t>X</a:t>
            </a:r>
            <a:r>
              <a:rPr lang="en-US" altLang="zh-CN" sz="2400" i="1" baseline="-25000" dirty="0">
                <a:ea typeface="宋体" panose="02010600030101010101" pitchFamily="2" charset="-122"/>
              </a:rPr>
              <a:t>2</a:t>
            </a:r>
            <a:r>
              <a:rPr lang="en-US" altLang="zh-CN" sz="2400" i="1" dirty="0">
                <a:ea typeface="宋体" panose="02010600030101010101" pitchFamily="2" charset="-122"/>
              </a:rPr>
              <a:t>=</a:t>
            </a:r>
            <a:r>
              <a:rPr lang="en-US" altLang="zh-CN" sz="2400" i="1" dirty="0" err="1">
                <a:ea typeface="宋体" panose="02010600030101010101" pitchFamily="2" charset="-122"/>
              </a:rPr>
              <a:t>Rcos</a:t>
            </a:r>
            <a:r>
              <a:rPr lang="en-US" altLang="zh-CN" sz="2400" i="1" dirty="0">
                <a:ea typeface="宋体" panose="02010600030101010101" pitchFamily="2" charset="-122"/>
              </a:rPr>
              <a:t>(</a:t>
            </a:r>
            <a:r>
              <a:rPr lang="el-GR" altLang="zh-CN" sz="2400" i="1" dirty="0"/>
              <a:t>θ</a:t>
            </a:r>
            <a:r>
              <a:rPr lang="en-US" altLang="zh-CN" sz="2400" i="1" dirty="0">
                <a:ea typeface="宋体" panose="02010600030101010101" pitchFamily="2" charset="-122"/>
              </a:rPr>
              <a:t>+ </a:t>
            </a:r>
            <a:r>
              <a:rPr lang="el-GR" altLang="zh-CN" sz="2400" i="1" dirty="0"/>
              <a:t>Φ</a:t>
            </a:r>
            <a:r>
              <a:rPr lang="en-US" altLang="zh-CN" sz="2400" i="1" dirty="0">
                <a:ea typeface="宋体" panose="02010600030101010101" pitchFamily="2" charset="-122"/>
              </a:rPr>
              <a:t>)</a:t>
            </a:r>
          </a:p>
          <a:p>
            <a:pPr lvl="1">
              <a:buFontTx/>
              <a:buNone/>
            </a:pPr>
            <a:r>
              <a:rPr lang="en-US" altLang="zh-CN" sz="2400" i="1" dirty="0">
                <a:ea typeface="宋体" panose="02010600030101010101" pitchFamily="2" charset="-122"/>
              </a:rPr>
              <a:t>=</a:t>
            </a:r>
            <a:r>
              <a:rPr lang="en-US" altLang="zh-CN" sz="2400" i="1" dirty="0" err="1">
                <a:ea typeface="宋体" panose="02010600030101010101" pitchFamily="2" charset="-122"/>
              </a:rPr>
              <a:t>Rcos</a:t>
            </a:r>
            <a:r>
              <a:rPr lang="el-GR" altLang="zh-CN" sz="2400" i="1" dirty="0"/>
              <a:t>θ</a:t>
            </a:r>
            <a:r>
              <a:rPr lang="en-US" altLang="zh-CN" sz="2400" i="1" dirty="0" err="1">
                <a:ea typeface="宋体" panose="02010600030101010101" pitchFamily="2" charset="-122"/>
              </a:rPr>
              <a:t>cos</a:t>
            </a:r>
            <a:r>
              <a:rPr lang="en-US" altLang="zh-CN" sz="2400" i="1" dirty="0">
                <a:ea typeface="宋体" panose="02010600030101010101" pitchFamily="2" charset="-122"/>
              </a:rPr>
              <a:t> </a:t>
            </a:r>
            <a:r>
              <a:rPr lang="el-GR" altLang="zh-CN" sz="2400" i="1" dirty="0"/>
              <a:t>Φ</a:t>
            </a:r>
            <a:r>
              <a:rPr lang="en-US" altLang="zh-CN" sz="2400" i="1" dirty="0">
                <a:ea typeface="宋体" panose="02010600030101010101" pitchFamily="2" charset="-122"/>
              </a:rPr>
              <a:t> - </a:t>
            </a:r>
            <a:r>
              <a:rPr lang="en-US" altLang="zh-CN" sz="2400" i="1" dirty="0" err="1">
                <a:ea typeface="宋体" panose="02010600030101010101" pitchFamily="2" charset="-122"/>
              </a:rPr>
              <a:t>Rsin</a:t>
            </a:r>
            <a:r>
              <a:rPr lang="el-GR" altLang="zh-CN" sz="2400" i="1" dirty="0"/>
              <a:t>θ</a:t>
            </a:r>
            <a:r>
              <a:rPr lang="en-US" altLang="zh-CN" sz="2400" i="1" dirty="0">
                <a:ea typeface="宋体" panose="02010600030101010101" pitchFamily="2" charset="-122"/>
              </a:rPr>
              <a:t>sin</a:t>
            </a:r>
            <a:r>
              <a:rPr lang="el-GR" altLang="zh-CN" sz="2400" i="1" dirty="0"/>
              <a:t>Φ</a:t>
            </a:r>
            <a:endParaRPr lang="en-US" altLang="zh-CN" sz="2400" i="1" dirty="0">
              <a:ea typeface="宋体" panose="02010600030101010101" pitchFamily="2" charset="-122"/>
            </a:endParaRPr>
          </a:p>
          <a:p>
            <a:pPr lvl="1"/>
            <a:r>
              <a:rPr lang="en-US" altLang="zh-CN" sz="2400" i="1" dirty="0">
                <a:ea typeface="宋体" panose="02010600030101010101" pitchFamily="2" charset="-122"/>
              </a:rPr>
              <a:t>Y</a:t>
            </a:r>
            <a:r>
              <a:rPr lang="en-US" altLang="zh-CN" sz="2400" i="1" baseline="-25000" dirty="0">
                <a:ea typeface="宋体" panose="02010600030101010101" pitchFamily="2" charset="-122"/>
              </a:rPr>
              <a:t>2</a:t>
            </a:r>
            <a:r>
              <a:rPr lang="en-US" altLang="zh-CN" sz="2400" i="1" dirty="0">
                <a:ea typeface="宋体" panose="02010600030101010101" pitchFamily="2" charset="-122"/>
              </a:rPr>
              <a:t>=</a:t>
            </a:r>
            <a:r>
              <a:rPr lang="en-US" altLang="zh-CN" sz="2400" i="1" dirty="0" err="1">
                <a:ea typeface="宋体" panose="02010600030101010101" pitchFamily="2" charset="-122"/>
              </a:rPr>
              <a:t>Rsin</a:t>
            </a:r>
            <a:r>
              <a:rPr lang="en-US" altLang="zh-CN" sz="2400" i="1" dirty="0">
                <a:ea typeface="宋体" panose="02010600030101010101" pitchFamily="2" charset="-122"/>
              </a:rPr>
              <a:t>(</a:t>
            </a:r>
            <a:r>
              <a:rPr lang="el-GR" altLang="zh-CN" sz="2400" i="1" dirty="0"/>
              <a:t>θ</a:t>
            </a:r>
            <a:r>
              <a:rPr lang="en-US" altLang="zh-CN" sz="2400" i="1" dirty="0">
                <a:ea typeface="宋体" panose="02010600030101010101" pitchFamily="2" charset="-122"/>
              </a:rPr>
              <a:t>+ </a:t>
            </a:r>
            <a:r>
              <a:rPr lang="el-GR" altLang="zh-CN" sz="2400" i="1" dirty="0"/>
              <a:t>Φ</a:t>
            </a:r>
            <a:r>
              <a:rPr lang="en-US" altLang="zh-CN" sz="2400" i="1" dirty="0">
                <a:ea typeface="宋体" panose="02010600030101010101" pitchFamily="2" charset="-122"/>
              </a:rPr>
              <a:t>)</a:t>
            </a:r>
          </a:p>
          <a:p>
            <a:pPr lvl="1">
              <a:buFontTx/>
              <a:buNone/>
            </a:pPr>
            <a:r>
              <a:rPr lang="en-US" altLang="zh-CN" sz="2400" i="1" dirty="0">
                <a:ea typeface="宋体" panose="02010600030101010101" pitchFamily="2" charset="-122"/>
              </a:rPr>
              <a:t>=</a:t>
            </a:r>
            <a:r>
              <a:rPr lang="en-US" altLang="zh-CN" sz="2400" i="1" dirty="0" err="1">
                <a:ea typeface="宋体" panose="02010600030101010101" pitchFamily="2" charset="-122"/>
              </a:rPr>
              <a:t>Rsin</a:t>
            </a:r>
            <a:r>
              <a:rPr lang="el-GR" altLang="zh-CN" sz="2400" i="1" dirty="0"/>
              <a:t>θ</a:t>
            </a:r>
            <a:r>
              <a:rPr lang="en-US" altLang="zh-CN" sz="2400" i="1" dirty="0" err="1">
                <a:ea typeface="宋体" panose="02010600030101010101" pitchFamily="2" charset="-122"/>
              </a:rPr>
              <a:t>cos</a:t>
            </a:r>
            <a:r>
              <a:rPr lang="en-US" altLang="zh-CN" sz="2400" i="1" dirty="0">
                <a:ea typeface="宋体" panose="02010600030101010101" pitchFamily="2" charset="-122"/>
              </a:rPr>
              <a:t> </a:t>
            </a:r>
            <a:r>
              <a:rPr lang="el-GR" altLang="zh-CN" sz="2400" i="1" dirty="0"/>
              <a:t>Φ</a:t>
            </a:r>
            <a:r>
              <a:rPr lang="en-US" altLang="zh-CN" sz="2400" i="1" dirty="0">
                <a:ea typeface="宋体" panose="02010600030101010101" pitchFamily="2" charset="-122"/>
              </a:rPr>
              <a:t> +</a:t>
            </a:r>
            <a:r>
              <a:rPr lang="en-US" altLang="zh-CN" sz="2400" i="1" dirty="0" err="1">
                <a:ea typeface="宋体" panose="02010600030101010101" pitchFamily="2" charset="-122"/>
              </a:rPr>
              <a:t>Rcos</a:t>
            </a:r>
            <a:r>
              <a:rPr lang="el-GR" altLang="zh-CN" sz="2400" i="1" dirty="0"/>
              <a:t>θ</a:t>
            </a:r>
            <a:r>
              <a:rPr lang="en-US" altLang="zh-CN" sz="2400" i="1" dirty="0">
                <a:ea typeface="宋体" panose="02010600030101010101" pitchFamily="2" charset="-122"/>
              </a:rPr>
              <a:t>sin</a:t>
            </a:r>
            <a:r>
              <a:rPr lang="el-GR" altLang="zh-CN" sz="2400" i="1" dirty="0"/>
              <a:t>Φ</a:t>
            </a:r>
            <a:endParaRPr lang="en-US" altLang="zh-CN" sz="2400" i="1" dirty="0">
              <a:ea typeface="宋体" panose="02010600030101010101" pitchFamily="2" charset="-122"/>
            </a:endParaRPr>
          </a:p>
          <a:p>
            <a:r>
              <a:rPr lang="en-US" altLang="zh-CN" sz="2800" i="1" dirty="0">
                <a:ea typeface="宋体" panose="02010600030101010101" pitchFamily="2" charset="-122"/>
              </a:rPr>
              <a:t>X2=X1cos </a:t>
            </a:r>
            <a:r>
              <a:rPr lang="el-GR" altLang="zh-CN" sz="2800" i="1" dirty="0"/>
              <a:t>θ</a:t>
            </a:r>
            <a:r>
              <a:rPr lang="en-US" altLang="zh-CN" sz="2800" i="1" dirty="0">
                <a:ea typeface="宋体" panose="02010600030101010101" pitchFamily="2" charset="-122"/>
              </a:rPr>
              <a:t>-Y1sin </a:t>
            </a:r>
            <a:r>
              <a:rPr lang="el-GR" altLang="zh-CN" sz="2800" i="1" dirty="0"/>
              <a:t>θ</a:t>
            </a:r>
            <a:endParaRPr lang="en-US" altLang="zh-CN" sz="2800" i="1" dirty="0">
              <a:ea typeface="宋体" panose="02010600030101010101" pitchFamily="2" charset="-122"/>
            </a:endParaRPr>
          </a:p>
          <a:p>
            <a:r>
              <a:rPr lang="en-US" altLang="zh-CN" sz="2800" i="1" dirty="0">
                <a:ea typeface="宋体" panose="02010600030101010101" pitchFamily="2" charset="-122"/>
              </a:rPr>
              <a:t>Y2=X1sin </a:t>
            </a:r>
            <a:r>
              <a:rPr lang="el-GR" altLang="zh-CN" sz="2800" i="1" dirty="0"/>
              <a:t>θ</a:t>
            </a:r>
            <a:r>
              <a:rPr lang="en-US" altLang="zh-CN" sz="2800" i="1" dirty="0">
                <a:ea typeface="宋体" panose="02010600030101010101" pitchFamily="2" charset="-122"/>
              </a:rPr>
              <a:t>+Y1cos </a:t>
            </a:r>
            <a:r>
              <a:rPr lang="el-GR" altLang="zh-CN" sz="2800" i="1" dirty="0"/>
              <a:t>θ</a:t>
            </a:r>
            <a:endParaRPr lang="en-US" altLang="zh-CN" sz="2800" i="1" dirty="0">
              <a:ea typeface="宋体" panose="02010600030101010101" pitchFamily="2" charset="-122"/>
            </a:endParaRPr>
          </a:p>
          <a:p>
            <a:pPr lvl="1"/>
            <a:endParaRPr lang="el-GR" altLang="zh-CN" sz="2400" i="1" dirty="0"/>
          </a:p>
        </p:txBody>
      </p:sp>
      <p:pic>
        <p:nvPicPr>
          <p:cNvPr id="4730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907" y="1207012"/>
            <a:ext cx="5830094" cy="57145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3090"/>
                                        </p:tgtEl>
                                        <p:attrNameLst>
                                          <p:attrName>style.visibility</p:attrName>
                                        </p:attrNameLst>
                                      </p:cBhvr>
                                      <p:to>
                                        <p:strVal val="visible"/>
                                      </p:to>
                                    </p:set>
                                    <p:anim to="" calcmode="lin" valueType="num">
                                      <p:cBhvr>
                                        <p:cTn id="7" dur="1" fill="hold"/>
                                        <p:tgtEl>
                                          <p:spTgt spid="47309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73092"/>
                                        </p:tgtEl>
                                        <p:attrNameLst>
                                          <p:attrName>style.visibility</p:attrName>
                                        </p:attrNameLst>
                                      </p:cBhvr>
                                      <p:to>
                                        <p:strVal val="visible"/>
                                      </p:to>
                                    </p:set>
                                    <p:anim to="" calcmode="lin" valueType="num">
                                      <p:cBhvr>
                                        <p:cTn id="12" dur="1" fill="hold"/>
                                        <p:tgtEl>
                                          <p:spTgt spid="47309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3091">
                                            <p:txEl>
                                              <p:pRg st="0" end="0"/>
                                            </p:txEl>
                                          </p:spTgt>
                                        </p:tgtEl>
                                        <p:attrNameLst>
                                          <p:attrName>style.visibility</p:attrName>
                                        </p:attrNameLst>
                                      </p:cBhvr>
                                      <p:to>
                                        <p:strVal val="visible"/>
                                      </p:to>
                                    </p:set>
                                    <p:anim to="" calcmode="lin" valueType="num">
                                      <p:cBhvr>
                                        <p:cTn id="17" dur="1" fill="hold"/>
                                        <p:tgtEl>
                                          <p:spTgt spid="473091">
                                            <p:txEl>
                                              <p:pRg st="0" end="0"/>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73091">
                                            <p:txEl>
                                              <p:pRg st="1" end="1"/>
                                            </p:txEl>
                                          </p:spTgt>
                                        </p:tgtEl>
                                        <p:attrNameLst>
                                          <p:attrName>style.visibility</p:attrName>
                                        </p:attrNameLst>
                                      </p:cBhvr>
                                      <p:to>
                                        <p:strVal val="visible"/>
                                      </p:to>
                                    </p:set>
                                    <p:anim to="" calcmode="lin" valueType="num">
                                      <p:cBhvr>
                                        <p:cTn id="22" dur="1" fill="hold"/>
                                        <p:tgtEl>
                                          <p:spTgt spid="473091">
                                            <p:txEl>
                                              <p:pRg st="1" end="1"/>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73091">
                                            <p:txEl>
                                              <p:pRg st="2" end="2"/>
                                            </p:txEl>
                                          </p:spTgt>
                                        </p:tgtEl>
                                        <p:attrNameLst>
                                          <p:attrName>style.visibility</p:attrName>
                                        </p:attrNameLst>
                                      </p:cBhvr>
                                      <p:to>
                                        <p:strVal val="visible"/>
                                      </p:to>
                                    </p:set>
                                    <p:anim to="" calcmode="lin" valueType="num">
                                      <p:cBhvr>
                                        <p:cTn id="27" dur="1" fill="hold"/>
                                        <p:tgtEl>
                                          <p:spTgt spid="473091">
                                            <p:txEl>
                                              <p:pRg st="2" end="2"/>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73091">
                                            <p:txEl>
                                              <p:pRg st="3" end="3"/>
                                            </p:txEl>
                                          </p:spTgt>
                                        </p:tgtEl>
                                        <p:attrNameLst>
                                          <p:attrName>style.visibility</p:attrName>
                                        </p:attrNameLst>
                                      </p:cBhvr>
                                      <p:to>
                                        <p:strVal val="visible"/>
                                      </p:to>
                                    </p:set>
                                    <p:anim to="" calcmode="lin" valueType="num">
                                      <p:cBhvr>
                                        <p:cTn id="32" dur="1" fill="hold"/>
                                        <p:tgtEl>
                                          <p:spTgt spid="473091">
                                            <p:txEl>
                                              <p:pRg st="3" end="3"/>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73091">
                                            <p:txEl>
                                              <p:pRg st="4" end="4"/>
                                            </p:txEl>
                                          </p:spTgt>
                                        </p:tgtEl>
                                        <p:attrNameLst>
                                          <p:attrName>style.visibility</p:attrName>
                                        </p:attrNameLst>
                                      </p:cBhvr>
                                      <p:to>
                                        <p:strVal val="visible"/>
                                      </p:to>
                                    </p:set>
                                    <p:anim to="" calcmode="lin" valueType="num">
                                      <p:cBhvr>
                                        <p:cTn id="37" dur="1" fill="hold"/>
                                        <p:tgtEl>
                                          <p:spTgt spid="473091">
                                            <p:txEl>
                                              <p:pRg st="4" end="4"/>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73091">
                                            <p:txEl>
                                              <p:pRg st="5" end="5"/>
                                            </p:txEl>
                                          </p:spTgt>
                                        </p:tgtEl>
                                        <p:attrNameLst>
                                          <p:attrName>style.visibility</p:attrName>
                                        </p:attrNameLst>
                                      </p:cBhvr>
                                      <p:to>
                                        <p:strVal val="visible"/>
                                      </p:to>
                                    </p:set>
                                    <p:anim to="" calcmode="lin" valueType="num">
                                      <p:cBhvr>
                                        <p:cTn id="42" dur="1" fill="hold"/>
                                        <p:tgtEl>
                                          <p:spTgt spid="473091">
                                            <p:txEl>
                                              <p:pRg st="5" end="5"/>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473091">
                                            <p:txEl>
                                              <p:pRg st="6" end="6"/>
                                            </p:txEl>
                                          </p:spTgt>
                                        </p:tgtEl>
                                        <p:attrNameLst>
                                          <p:attrName>style.visibility</p:attrName>
                                        </p:attrNameLst>
                                      </p:cBhvr>
                                      <p:to>
                                        <p:strVal val="visible"/>
                                      </p:to>
                                    </p:set>
                                    <p:anim to="" calcmode="lin" valueType="num">
                                      <p:cBhvr>
                                        <p:cTn id="47" dur="1" fill="hold"/>
                                        <p:tgtEl>
                                          <p:spTgt spid="473091">
                                            <p:txEl>
                                              <p:pRg st="6" end="6"/>
                                            </p:txEl>
                                          </p:spTgt>
                                        </p:tgtEl>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0"/>
                                          </p:stCondLst>
                                        </p:cTn>
                                        <p:tgtEl>
                                          <p:spTgt spid="473091">
                                            <p:txEl>
                                              <p:pRg st="7" end="7"/>
                                            </p:txEl>
                                          </p:spTgt>
                                        </p:tgtEl>
                                        <p:attrNameLst>
                                          <p:attrName>style.visibility</p:attrName>
                                        </p:attrNameLst>
                                      </p:cBhvr>
                                      <p:to>
                                        <p:strVal val="visible"/>
                                      </p:to>
                                    </p:set>
                                    <p:anim to="" calcmode="lin" valueType="num">
                                      <p:cBhvr>
                                        <p:cTn id="52" dur="1" fill="hold"/>
                                        <p:tgtEl>
                                          <p:spTgt spid="473091">
                                            <p:txEl>
                                              <p:pRg st="7" end="7"/>
                                            </p:txEl>
                                          </p:spTgt>
                                        </p:tgtEl>
                                      </p:cBhvr>
                                    </p:anim>
                                  </p:childTnLst>
                                </p:cTn>
                              </p:par>
                            </p:childTnLst>
                          </p:cTn>
                        </p:par>
                      </p:childTnLst>
                    </p:cTn>
                  </p:par>
                  <p:par>
                    <p:cTn id="53" fill="hold">
                      <p:stCondLst>
                        <p:cond delay="indefinite"/>
                      </p:stCondLst>
                      <p:childTnLst>
                        <p:par>
                          <p:cTn id="54" fill="hold">
                            <p:stCondLst>
                              <p:cond delay="0"/>
                            </p:stCondLst>
                            <p:childTnLst>
                              <p:par>
                                <p:cTn id="55" presetID="24" presetClass="entr" presetSubtype="0" fill="hold" grpId="0" nodeType="clickEffect">
                                  <p:stCondLst>
                                    <p:cond delay="0"/>
                                  </p:stCondLst>
                                  <p:childTnLst>
                                    <p:set>
                                      <p:cBhvr>
                                        <p:cTn id="56" dur="1" fill="hold">
                                          <p:stCondLst>
                                            <p:cond delay="0"/>
                                          </p:stCondLst>
                                        </p:cTn>
                                        <p:tgtEl>
                                          <p:spTgt spid="473091">
                                            <p:txEl>
                                              <p:pRg st="8" end="8"/>
                                            </p:txEl>
                                          </p:spTgt>
                                        </p:tgtEl>
                                        <p:attrNameLst>
                                          <p:attrName>style.visibility</p:attrName>
                                        </p:attrNameLst>
                                      </p:cBhvr>
                                      <p:to>
                                        <p:strVal val="visible"/>
                                      </p:to>
                                    </p:set>
                                    <p:anim to="" calcmode="lin" valueType="num">
                                      <p:cBhvr>
                                        <p:cTn id="57" dur="1" fill="hold"/>
                                        <p:tgtEl>
                                          <p:spTgt spid="473091">
                                            <p:txEl>
                                              <p:pRg st="8" end="8"/>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0" grpId="0"/>
      <p:bldP spid="47309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431669" y="296813"/>
            <a:ext cx="8420100" cy="641632"/>
          </a:xfrm>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Rotation(cont.)</a:t>
            </a:r>
            <a:endParaRPr lang="zh-CN" altLang="en-US" sz="2800" dirty="0">
              <a:latin typeface="Arial" panose="020B0604020202020204" pitchFamily="34" charset="0"/>
              <a:ea typeface="宋体" panose="02010600030101010101" pitchFamily="2" charset="-122"/>
            </a:endParaRPr>
          </a:p>
        </p:txBody>
      </p:sp>
      <p:sp>
        <p:nvSpPr>
          <p:cNvPr id="474115" name="Rectangle 3"/>
          <p:cNvSpPr>
            <a:spLocks noGrp="1" noChangeArrowheads="1"/>
          </p:cNvSpPr>
          <p:nvPr>
            <p:ph type="body" sz="half" idx="1"/>
          </p:nvPr>
        </p:nvSpPr>
        <p:spPr>
          <a:xfrm>
            <a:off x="272480" y="1160909"/>
            <a:ext cx="5256584" cy="5255414"/>
          </a:xfrm>
        </p:spPr>
        <p:txBody>
          <a:bodyPr/>
          <a:lstStyle/>
          <a:p>
            <a:r>
              <a:rPr lang="en-US" altLang="zh-CN" dirty="0">
                <a:ea typeface="宋体" panose="02010600030101010101" pitchFamily="2" charset="-122"/>
              </a:rPr>
              <a:t>These equations can also be written in matrix form:</a:t>
            </a:r>
          </a:p>
          <a:p>
            <a:endParaRPr lang="zh-CN" altLang="en-US" dirty="0">
              <a:ea typeface="宋体" panose="02010600030101010101" pitchFamily="2" charset="-122"/>
            </a:endParaRPr>
          </a:p>
          <a:p>
            <a:endParaRPr lang="zh-CN" altLang="en-US" dirty="0">
              <a:ea typeface="宋体" panose="02010600030101010101" pitchFamily="2" charset="-122"/>
            </a:endParaRPr>
          </a:p>
          <a:p>
            <a:endParaRPr lang="zh-CN" altLang="en-US" dirty="0">
              <a:ea typeface="宋体" panose="02010600030101010101" pitchFamily="2" charset="-122"/>
            </a:endParaRPr>
          </a:p>
          <a:p>
            <a:r>
              <a:rPr lang="en-US" altLang="zh-CN" dirty="0">
                <a:ea typeface="宋体" panose="02010600030101010101" pitchFamily="2" charset="-122"/>
              </a:rPr>
              <a:t>The rotation matrix is:</a:t>
            </a:r>
          </a:p>
        </p:txBody>
      </p:sp>
      <p:sp>
        <p:nvSpPr>
          <p:cNvPr id="12292" name="Rectangle 5"/>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4116" name="Object 4"/>
          <p:cNvGraphicFramePr>
            <a:graphicFrameLocks noChangeAspect="1"/>
          </p:cNvGraphicFramePr>
          <p:nvPr/>
        </p:nvGraphicFramePr>
        <p:xfrm>
          <a:off x="892738" y="2339027"/>
          <a:ext cx="3757744" cy="1483775"/>
        </p:xfrm>
        <a:graphic>
          <a:graphicData uri="http://schemas.openxmlformats.org/presentationml/2006/ole">
            <mc:AlternateContent xmlns:mc="http://schemas.openxmlformats.org/markup-compatibility/2006">
              <mc:Choice xmlns:v="urn:schemas-microsoft-com:vml" Requires="v">
                <p:oleObj spid="_x0000_s19492" name="公式" r:id="rId4" imgW="2449195" imgH="977265" progId="Equation.3">
                  <p:embed/>
                </p:oleObj>
              </mc:Choice>
              <mc:Fallback>
                <p:oleObj name="公式" r:id="rId4" imgW="2449195" imgH="977265" progId="Equation.3">
                  <p:embed/>
                  <p:pic>
                    <p:nvPicPr>
                      <p:cNvPr id="0" name="图片 194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38" y="2339027"/>
                        <a:ext cx="3757744" cy="148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4118" name="AutoShape 6"/>
          <p:cNvSpPr>
            <a:spLocks noChangeArrowheads="1"/>
          </p:cNvSpPr>
          <p:nvPr/>
        </p:nvSpPr>
        <p:spPr bwMode="auto">
          <a:xfrm>
            <a:off x="5585474" y="2678452"/>
            <a:ext cx="274146" cy="929936"/>
          </a:xfrm>
          <a:custGeom>
            <a:avLst/>
            <a:gdLst>
              <a:gd name="T0" fmla="*/ 2147483647 w 21600"/>
              <a:gd name="T1" fmla="*/ 0 h 21600"/>
              <a:gd name="T2" fmla="*/ 0 w 21600"/>
              <a:gd name="T3" fmla="*/ 291195185 h 21600"/>
              <a:gd name="T4" fmla="*/ 2147483647 w 21600"/>
              <a:gd name="T5" fmla="*/ 582390370 h 21600"/>
              <a:gd name="T6" fmla="*/ 2147483647 w 21600"/>
              <a:gd name="T7" fmla="*/ 29119518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00"/>
          </a:solidFill>
          <a:ln w="12700" algn="ctr">
            <a:solidFill>
              <a:srgbClr val="00FF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
        <p:nvSpPr>
          <p:cNvPr id="12295" name="Rectangle 8"/>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4119" name="Object 7"/>
          <p:cNvGraphicFramePr>
            <a:graphicFrameLocks noChangeAspect="1"/>
          </p:cNvGraphicFramePr>
          <p:nvPr/>
        </p:nvGraphicFramePr>
        <p:xfrm>
          <a:off x="6753200" y="2380221"/>
          <a:ext cx="1795463" cy="1495472"/>
        </p:xfrm>
        <a:graphic>
          <a:graphicData uri="http://schemas.openxmlformats.org/presentationml/2006/ole">
            <mc:AlternateContent xmlns:mc="http://schemas.openxmlformats.org/markup-compatibility/2006">
              <mc:Choice xmlns:v="urn:schemas-microsoft-com:vml" Requires="v">
                <p:oleObj spid="_x0000_s19493" name="公式" r:id="rId6" imgW="1145540" imgH="977265" progId="Equation.3">
                  <p:embed/>
                </p:oleObj>
              </mc:Choice>
              <mc:Fallback>
                <p:oleObj name="公式" r:id="rId6" imgW="1145540" imgH="977265" progId="Equation.3">
                  <p:embed/>
                  <p:pic>
                    <p:nvPicPr>
                      <p:cNvPr id="0" name="图片 194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3200" y="2380221"/>
                        <a:ext cx="1795463" cy="149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7" name="Rectangle 10"/>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4121" name="Object 9"/>
          <p:cNvGraphicFramePr>
            <a:graphicFrameLocks noChangeAspect="1"/>
          </p:cNvGraphicFramePr>
          <p:nvPr/>
        </p:nvGraphicFramePr>
        <p:xfrm>
          <a:off x="416496" y="4595463"/>
          <a:ext cx="4056989" cy="1981708"/>
        </p:xfrm>
        <a:graphic>
          <a:graphicData uri="http://schemas.openxmlformats.org/presentationml/2006/ole">
            <mc:AlternateContent xmlns:mc="http://schemas.openxmlformats.org/markup-compatibility/2006">
              <mc:Choice xmlns:v="urn:schemas-microsoft-com:vml" Requires="v">
                <p:oleObj spid="_x0000_s19494" name="公式" r:id="rId8" imgW="1976120" imgH="977265" progId="Equation.3">
                  <p:embed/>
                </p:oleObj>
              </mc:Choice>
              <mc:Fallback>
                <p:oleObj name="公式" r:id="rId8" imgW="1976120" imgH="977265" progId="Equation.3">
                  <p:embed/>
                  <p:pic>
                    <p:nvPicPr>
                      <p:cNvPr id="0" name="图片 1948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496" y="4595463"/>
                        <a:ext cx="4056989" cy="198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4123" name="AutoShape 11"/>
          <p:cNvSpPr>
            <a:spLocks noChangeArrowheads="1"/>
          </p:cNvSpPr>
          <p:nvPr/>
        </p:nvSpPr>
        <p:spPr bwMode="auto">
          <a:xfrm>
            <a:off x="4758665" y="5121349"/>
            <a:ext cx="1012957" cy="929936"/>
          </a:xfrm>
          <a:custGeom>
            <a:avLst/>
            <a:gdLst>
              <a:gd name="T0" fmla="*/ 1314135977 w 21600"/>
              <a:gd name="T1" fmla="*/ 0 h 21600"/>
              <a:gd name="T2" fmla="*/ 0 w 21600"/>
              <a:gd name="T3" fmla="*/ 291195185 h 21600"/>
              <a:gd name="T4" fmla="*/ 1314135977 w 21600"/>
              <a:gd name="T5" fmla="*/ 582390370 h 21600"/>
              <a:gd name="T6" fmla="*/ 1752180682 w 21600"/>
              <a:gd name="T7" fmla="*/ 29119518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00"/>
          </a:solidFill>
          <a:ln w="12700" algn="ctr">
            <a:solidFill>
              <a:srgbClr val="00FF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nchor="ctr">
            <a:spAutoFit/>
          </a:bodyPr>
          <a:lstStyle/>
          <a:p>
            <a:endParaRPr lang="zh-CN" altLang="en-US"/>
          </a:p>
        </p:txBody>
      </p:sp>
      <p:graphicFrame>
        <p:nvGraphicFramePr>
          <p:cNvPr id="474124" name="Object 12"/>
          <p:cNvGraphicFramePr>
            <a:graphicFrameLocks noGrp="1" noChangeAspect="1"/>
          </p:cNvGraphicFramePr>
          <p:nvPr>
            <p:ph sz="half" idx="2"/>
          </p:nvPr>
        </p:nvGraphicFramePr>
        <p:xfrm>
          <a:off x="5771622" y="4635565"/>
          <a:ext cx="4103423" cy="1901504"/>
        </p:xfrm>
        <a:graphic>
          <a:graphicData uri="http://schemas.openxmlformats.org/presentationml/2006/ole">
            <mc:AlternateContent xmlns:mc="http://schemas.openxmlformats.org/markup-compatibility/2006">
              <mc:Choice xmlns:v="urn:schemas-microsoft-com:vml" Requires="v">
                <p:oleObj spid="_x0000_s19495" name="公式" r:id="rId10" imgW="2080895" imgH="977265" progId="Equation.3">
                  <p:embed/>
                </p:oleObj>
              </mc:Choice>
              <mc:Fallback>
                <p:oleObj name="公式" r:id="rId10" imgW="2080895" imgH="977265" progId="Equation.3">
                  <p:embed/>
                  <p:pic>
                    <p:nvPicPr>
                      <p:cNvPr id="0" name="图片 194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1622" y="4635565"/>
                        <a:ext cx="4103423" cy="190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4114"/>
                                        </p:tgtEl>
                                        <p:attrNameLst>
                                          <p:attrName>style.visibility</p:attrName>
                                        </p:attrNameLst>
                                      </p:cBhvr>
                                      <p:to>
                                        <p:strVal val="visible"/>
                                      </p:to>
                                    </p:set>
                                    <p:anim to="" calcmode="lin" valueType="num">
                                      <p:cBhvr>
                                        <p:cTn id="7" dur="1" fill="hold"/>
                                        <p:tgtEl>
                                          <p:spTgt spid="47411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74115">
                                            <p:txEl>
                                              <p:pRg st="0" end="0"/>
                                            </p:txEl>
                                          </p:spTgt>
                                        </p:tgtEl>
                                        <p:attrNameLst>
                                          <p:attrName>style.visibility</p:attrName>
                                        </p:attrNameLst>
                                      </p:cBhvr>
                                      <p:to>
                                        <p:strVal val="visible"/>
                                      </p:to>
                                    </p:set>
                                    <p:anim to="" calcmode="lin" valueType="num">
                                      <p:cBhvr>
                                        <p:cTn id="12" dur="1" fill="hold"/>
                                        <p:tgtEl>
                                          <p:spTgt spid="474115">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74116"/>
                                        </p:tgtEl>
                                        <p:attrNameLst>
                                          <p:attrName>style.visibility</p:attrName>
                                        </p:attrNameLst>
                                      </p:cBhvr>
                                      <p:to>
                                        <p:strVal val="visible"/>
                                      </p:to>
                                    </p:set>
                                    <p:anim to="" calcmode="lin" valueType="num">
                                      <p:cBhvr>
                                        <p:cTn id="17" dur="1" fill="hold"/>
                                        <p:tgtEl>
                                          <p:spTgt spid="47411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74118"/>
                                        </p:tgtEl>
                                        <p:attrNameLst>
                                          <p:attrName>style.visibility</p:attrName>
                                        </p:attrNameLst>
                                      </p:cBhvr>
                                      <p:to>
                                        <p:strVal val="visible"/>
                                      </p:to>
                                    </p:set>
                                    <p:anim to="" calcmode="lin" valueType="num">
                                      <p:cBhvr>
                                        <p:cTn id="22" dur="1" fill="hold"/>
                                        <p:tgtEl>
                                          <p:spTgt spid="474118"/>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74119"/>
                                        </p:tgtEl>
                                        <p:attrNameLst>
                                          <p:attrName>style.visibility</p:attrName>
                                        </p:attrNameLst>
                                      </p:cBhvr>
                                      <p:to>
                                        <p:strVal val="visible"/>
                                      </p:to>
                                    </p:set>
                                    <p:anim to="" calcmode="lin" valueType="num">
                                      <p:cBhvr>
                                        <p:cTn id="27" dur="1" fill="hold"/>
                                        <p:tgtEl>
                                          <p:spTgt spid="474119"/>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74115">
                                            <p:txEl>
                                              <p:pRg st="4" end="4"/>
                                            </p:txEl>
                                          </p:spTgt>
                                        </p:tgtEl>
                                        <p:attrNameLst>
                                          <p:attrName>style.visibility</p:attrName>
                                        </p:attrNameLst>
                                      </p:cBhvr>
                                      <p:to>
                                        <p:strVal val="visible"/>
                                      </p:to>
                                    </p:set>
                                    <p:anim to="" calcmode="lin" valueType="num">
                                      <p:cBhvr>
                                        <p:cTn id="32" dur="1" fill="hold"/>
                                        <p:tgtEl>
                                          <p:spTgt spid="474115">
                                            <p:txEl>
                                              <p:pRg st="4" end="4"/>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474121"/>
                                        </p:tgtEl>
                                        <p:attrNameLst>
                                          <p:attrName>style.visibility</p:attrName>
                                        </p:attrNameLst>
                                      </p:cBhvr>
                                      <p:to>
                                        <p:strVal val="visible"/>
                                      </p:to>
                                    </p:set>
                                    <p:anim to="" calcmode="lin" valueType="num">
                                      <p:cBhvr>
                                        <p:cTn id="37" dur="1" fill="hold"/>
                                        <p:tgtEl>
                                          <p:spTgt spid="474121"/>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74123"/>
                                        </p:tgtEl>
                                        <p:attrNameLst>
                                          <p:attrName>style.visibility</p:attrName>
                                        </p:attrNameLst>
                                      </p:cBhvr>
                                      <p:to>
                                        <p:strVal val="visible"/>
                                      </p:to>
                                    </p:set>
                                    <p:anim to="" calcmode="lin" valueType="num">
                                      <p:cBhvr>
                                        <p:cTn id="42" dur="1" fill="hold"/>
                                        <p:tgtEl>
                                          <p:spTgt spid="474123"/>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nodeType="clickEffect">
                                  <p:stCondLst>
                                    <p:cond delay="0"/>
                                  </p:stCondLst>
                                  <p:childTnLst>
                                    <p:set>
                                      <p:cBhvr>
                                        <p:cTn id="46" dur="1" fill="hold">
                                          <p:stCondLst>
                                            <p:cond delay="0"/>
                                          </p:stCondLst>
                                        </p:cTn>
                                        <p:tgtEl>
                                          <p:spTgt spid="474124"/>
                                        </p:tgtEl>
                                        <p:attrNameLst>
                                          <p:attrName>style.visibility</p:attrName>
                                        </p:attrNameLst>
                                      </p:cBhvr>
                                      <p:to>
                                        <p:strVal val="visible"/>
                                      </p:to>
                                    </p:set>
                                    <p:anim to="" calcmode="lin" valueType="num">
                                      <p:cBhvr>
                                        <p:cTn id="47" dur="1" fill="hold"/>
                                        <p:tgtEl>
                                          <p:spTgt spid="47412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4" grpId="0"/>
      <p:bldP spid="474115" grpId="0" build="p"/>
      <p:bldP spid="474118" grpId="0" animBg="1"/>
      <p:bldP spid="4741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4282" y="5871540"/>
            <a:ext cx="8643998" cy="1015663"/>
          </a:xfrm>
          <a:prstGeom prst="rect">
            <a:avLst/>
          </a:prstGeom>
          <a:solidFill>
            <a:schemeClr val="tx1"/>
          </a:solidFill>
          <a:ln w="28575">
            <a:solidFill>
              <a:srgbClr val="7030A0"/>
            </a:solidFill>
          </a:ln>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en-US" sz="2000" b="1" dirty="0"/>
              <a:t>Fig. 5:</a:t>
            </a:r>
            <a:r>
              <a:rPr lang="en-US" sz="2000" dirty="0"/>
              <a:t> CS recovery process of proposed SGSR as the iteration number increases for </a:t>
            </a:r>
            <a:r>
              <a:rPr lang="en-US" sz="2000" i="1" dirty="0"/>
              <a:t>Vessels</a:t>
            </a:r>
            <a:r>
              <a:rPr lang="en-US" sz="2000" dirty="0"/>
              <a:t> and </a:t>
            </a:r>
            <a:r>
              <a:rPr lang="en-US" sz="2000" i="1" dirty="0"/>
              <a:t>Lena</a:t>
            </a:r>
            <a:r>
              <a:rPr lang="en-US" sz="2000" dirty="0"/>
              <a:t> in the case ratio=20%. Here, </a:t>
            </a:r>
            <a:r>
              <a:rPr lang="en-US" altLang="zh-CN" sz="2000" dirty="0"/>
              <a:t>the initial result is generated by DWT.</a:t>
            </a:r>
            <a:endParaRPr lang="zh-CN" altLang="en-US" sz="2000" dirty="0"/>
          </a:p>
        </p:txBody>
      </p:sp>
      <p:sp>
        <p:nvSpPr>
          <p:cNvPr id="5" name="标题 1"/>
          <p:cNvSpPr txBox="1"/>
          <p:nvPr/>
        </p:nvSpPr>
        <p:spPr bwMode="auto">
          <a:xfrm>
            <a:off x="457200" y="274638"/>
            <a:ext cx="8229600" cy="1143000"/>
          </a:xfrm>
          <a:prstGeom prst="rect">
            <a:avLst/>
          </a:prstGeom>
          <a:noFill/>
          <a:ln w="9525">
            <a:noFill/>
            <a:miter lim="800000"/>
          </a:ln>
          <a:effectLst/>
        </p:spPr>
        <p:txBody>
          <a:bodyPr vert="horz" wrap="square" lIns="91440" tIns="45720" rIns="91440" bIns="45720" numCol="1" anchor="ctr" anchorCtr="0" compatLnSpc="1"/>
          <a:lstStyle/>
          <a:p>
            <a:pPr lvl="0">
              <a:defRPr/>
            </a:pPr>
            <a:r>
              <a:rPr lang="en-US" altLang="zh-CN" sz="4000" b="1" kern="0" dirty="0">
                <a:solidFill>
                  <a:srgbClr val="FF0000"/>
                </a:solidFill>
                <a:cs typeface="Arial" panose="020B0604020202020204" pitchFamily="34" charset="0"/>
              </a:rPr>
              <a:t>Experimental Results</a:t>
            </a:r>
            <a:endParaRPr lang="zh-CN" altLang="en-US" sz="4400" b="1" kern="0" dirty="0">
              <a:solidFill>
                <a:srgbClr val="FF0000"/>
              </a:solidFill>
              <a:latin typeface="+mj-lt"/>
            </a:endParaRPr>
          </a:p>
        </p:txBody>
      </p:sp>
      <p:pic>
        <p:nvPicPr>
          <p:cNvPr id="6" name="Picture 5" descr="C:\Users\Administrator\Desktop\Barbara20.gif"/>
          <p:cNvPicPr>
            <a:picLocks noChangeAspect="1" noChangeArrowheads="1" noCrop="1"/>
          </p:cNvPicPr>
          <p:nvPr/>
        </p:nvPicPr>
        <p:blipFill>
          <a:blip r:embed="rId2"/>
          <a:srcRect/>
          <a:stretch>
            <a:fillRect/>
          </a:stretch>
        </p:blipFill>
        <p:spPr bwMode="auto">
          <a:xfrm>
            <a:off x="4810252" y="2016439"/>
            <a:ext cx="3600000" cy="3600000"/>
          </a:xfrm>
          <a:prstGeom prst="rect">
            <a:avLst/>
          </a:prstGeom>
          <a:noFill/>
          <a:ln w="38100">
            <a:solidFill>
              <a:srgbClr val="00B050"/>
            </a:solidFill>
          </a:ln>
        </p:spPr>
      </p:pic>
      <p:pic>
        <p:nvPicPr>
          <p:cNvPr id="7" name="Picture 6" descr="C:\Users\Administrator\Desktop\Vessels20.gif"/>
          <p:cNvPicPr>
            <a:picLocks noChangeAspect="1" noChangeArrowheads="1" noCrop="1"/>
          </p:cNvPicPr>
          <p:nvPr/>
        </p:nvPicPr>
        <p:blipFill>
          <a:blip r:embed="rId3"/>
          <a:srcRect/>
          <a:stretch>
            <a:fillRect/>
          </a:stretch>
        </p:blipFill>
        <p:spPr bwMode="auto">
          <a:xfrm>
            <a:off x="745811" y="2016439"/>
            <a:ext cx="3600000" cy="3600000"/>
          </a:xfrm>
          <a:prstGeom prst="rect">
            <a:avLst/>
          </a:prstGeom>
          <a:noFill/>
          <a:ln w="38100">
            <a:solidFill>
              <a:srgbClr val="C00000"/>
            </a:solidFill>
          </a:ln>
        </p:spPr>
      </p:pic>
      <p:sp>
        <p:nvSpPr>
          <p:cNvPr id="8" name="矩形 6"/>
          <p:cNvSpPr/>
          <p:nvPr/>
        </p:nvSpPr>
        <p:spPr>
          <a:xfrm>
            <a:off x="464400" y="1375200"/>
            <a:ext cx="4821980" cy="400110"/>
          </a:xfrm>
          <a:prstGeom prst="rect">
            <a:avLst/>
          </a:prstGeom>
          <a:noFill/>
          <a:ln w="19050">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just">
              <a:buFont typeface="Wingdings" panose="05000000000000000000" pitchFamily="2" charset="2"/>
              <a:buChar char="p"/>
            </a:pPr>
            <a:r>
              <a:rPr lang="en-US" altLang="zh-CN" sz="2000" b="1" dirty="0">
                <a:solidFill>
                  <a:srgbClr val="FFFF00"/>
                </a:solidFill>
                <a:latin typeface="Arial" panose="020B0604020202020204" pitchFamily="34" charset="0"/>
                <a:ea typeface="Arial Unicode MS" pitchFamily="34" charset="-122"/>
                <a:cs typeface="Arial" panose="020B0604020202020204" pitchFamily="34" charset="0"/>
              </a:rPr>
              <a:t> </a:t>
            </a:r>
            <a:r>
              <a:rPr lang="en-US" altLang="zh-CN" sz="2000" b="1" dirty="0">
                <a:solidFill>
                  <a:srgbClr val="CC00CC"/>
                </a:solidFill>
                <a:latin typeface="Arial" panose="020B0604020202020204" pitchFamily="34" charset="0"/>
                <a:ea typeface="Arial Unicode MS" pitchFamily="34" charset="-122"/>
                <a:cs typeface="Arial" panose="020B0604020202020204" pitchFamily="34" charset="0"/>
              </a:rPr>
              <a:t>Iteration Process of CS Recovery</a:t>
            </a:r>
            <a:endParaRPr lang="zh-CN" altLang="en-US" sz="2000" b="1" dirty="0">
              <a:solidFill>
                <a:srgbClr val="CC00CC"/>
              </a:solidFill>
              <a:latin typeface="Arial" panose="020B0604020202020204" pitchFamily="34" charset="0"/>
              <a:ea typeface="Arial Unicode MS" pitchFamily="34" charset="-122"/>
              <a:cs typeface="Arial" panose="020B0604020202020204" pitchFamily="34" charset="0"/>
            </a:endParaRPr>
          </a:p>
        </p:txBody>
      </p:sp>
    </p:spTree>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Properties of the Rotation Matrix</a:t>
            </a:r>
          </a:p>
        </p:txBody>
      </p:sp>
      <p:sp>
        <p:nvSpPr>
          <p:cNvPr id="476163" name="Rectangle 3"/>
          <p:cNvSpPr>
            <a:spLocks noGrp="1" noChangeArrowheads="1"/>
          </p:cNvSpPr>
          <p:nvPr>
            <p:ph type="body" idx="1"/>
          </p:nvPr>
        </p:nvSpPr>
        <p:spPr/>
        <p:txBody>
          <a:bodyPr/>
          <a:lstStyle/>
          <a:p>
            <a:r>
              <a:rPr lang="el-GR" altLang="zh-CN" i="1" dirty="0"/>
              <a:t>θ</a:t>
            </a:r>
            <a:r>
              <a:rPr lang="en-US" altLang="zh-CN" i="1" dirty="0">
                <a:ea typeface="宋体" panose="02010600030101010101" pitchFamily="2" charset="-122"/>
              </a:rPr>
              <a:t> </a:t>
            </a:r>
            <a:r>
              <a:rPr lang="en-US" altLang="zh-CN" dirty="0">
                <a:ea typeface="宋体" panose="02010600030101010101" pitchFamily="2" charset="-122"/>
              </a:rPr>
              <a:t>and</a:t>
            </a:r>
            <a:r>
              <a:rPr lang="en-US" altLang="zh-CN" i="1" dirty="0">
                <a:ea typeface="宋体" panose="02010600030101010101" pitchFamily="2" charset="-122"/>
              </a:rPr>
              <a:t>  - </a:t>
            </a:r>
            <a:r>
              <a:rPr lang="el-GR" altLang="zh-CN" i="1" dirty="0"/>
              <a:t>θ</a:t>
            </a:r>
            <a:endParaRPr lang="en-US" altLang="zh-CN" i="1" dirty="0">
              <a:ea typeface="宋体" panose="02010600030101010101" pitchFamily="2" charset="-122"/>
            </a:endParaRPr>
          </a:p>
          <a:p>
            <a:endParaRPr lang="en-US" altLang="zh-CN" i="1" dirty="0">
              <a:ea typeface="宋体" panose="02010600030101010101" pitchFamily="2" charset="-122"/>
            </a:endParaRPr>
          </a:p>
          <a:p>
            <a:endParaRPr lang="en-US" altLang="zh-CN" i="1" dirty="0">
              <a:ea typeface="宋体" panose="02010600030101010101" pitchFamily="2" charset="-122"/>
            </a:endParaRPr>
          </a:p>
          <a:p>
            <a:r>
              <a:rPr lang="en-US" altLang="zh-CN" dirty="0">
                <a:ea typeface="宋体" panose="02010600030101010101" pitchFamily="2" charset="-122"/>
              </a:rPr>
              <a:t>The inverse of a rotation matrix is just its transpose</a:t>
            </a:r>
          </a:p>
        </p:txBody>
      </p:sp>
      <p:sp>
        <p:nvSpPr>
          <p:cNvPr id="13316" name="Rectangle 5"/>
          <p:cNvSpPr>
            <a:spLocks noChangeArrowheads="1"/>
          </p:cNvSpPr>
          <p:nvPr/>
        </p:nvSpPr>
        <p:spPr bwMode="auto">
          <a:xfrm>
            <a:off x="4854162" y="3249795"/>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6164" name="Object 4"/>
          <p:cNvGraphicFramePr>
            <a:graphicFrameLocks noChangeAspect="1"/>
          </p:cNvGraphicFramePr>
          <p:nvPr/>
        </p:nvGraphicFramePr>
        <p:xfrm>
          <a:off x="3512840" y="1880989"/>
          <a:ext cx="2495418" cy="721836"/>
        </p:xfrm>
        <a:graphic>
          <a:graphicData uri="http://schemas.openxmlformats.org/presentationml/2006/ole">
            <mc:AlternateContent xmlns:mc="http://schemas.openxmlformats.org/markup-compatibility/2006">
              <mc:Choice xmlns:v="urn:schemas-microsoft-com:vml" Requires="v">
                <p:oleObj spid="_x0000_s20500" name="公式" r:id="rId4" imgW="799465" imgH="241300" progId="Equation.3">
                  <p:embed/>
                </p:oleObj>
              </mc:Choice>
              <mc:Fallback>
                <p:oleObj name="公式" r:id="rId4" imgW="799465" imgH="241300" progId="Equation.3">
                  <p:embed/>
                  <p:pic>
                    <p:nvPicPr>
                      <p:cNvPr id="0" name="图片 204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2840" y="1880989"/>
                        <a:ext cx="2495418" cy="72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8" name="Rectangle 7"/>
          <p:cNvSpPr>
            <a:spLocks noChangeArrowheads="1"/>
          </p:cNvSpPr>
          <p:nvPr/>
        </p:nvSpPr>
        <p:spPr bwMode="auto">
          <a:xfrm>
            <a:off x="4854162" y="3249795"/>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6166" name="Object 6"/>
          <p:cNvGraphicFramePr>
            <a:graphicFrameLocks noChangeAspect="1"/>
          </p:cNvGraphicFramePr>
          <p:nvPr/>
        </p:nvGraphicFramePr>
        <p:xfrm>
          <a:off x="3008784" y="4257253"/>
          <a:ext cx="4368271" cy="666697"/>
        </p:xfrm>
        <a:graphic>
          <a:graphicData uri="http://schemas.openxmlformats.org/presentationml/2006/ole">
            <mc:AlternateContent xmlns:mc="http://schemas.openxmlformats.org/markup-compatibility/2006">
              <mc:Choice xmlns:v="urn:schemas-microsoft-com:vml" Requires="v">
                <p:oleObj spid="_x0000_s20501" name="公式" r:id="rId6" imgW="1511300" imgH="241300" progId="Equation.3">
                  <p:embed/>
                </p:oleObj>
              </mc:Choice>
              <mc:Fallback>
                <p:oleObj name="公式" r:id="rId6" imgW="1511300" imgH="241300" progId="Equation.3">
                  <p:embed/>
                  <p:pic>
                    <p:nvPicPr>
                      <p:cNvPr id="0" name="图片 204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84" y="4257253"/>
                        <a:ext cx="4368271" cy="66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6162"/>
                                        </p:tgtEl>
                                        <p:attrNameLst>
                                          <p:attrName>style.visibility</p:attrName>
                                        </p:attrNameLst>
                                      </p:cBhvr>
                                      <p:to>
                                        <p:strVal val="visible"/>
                                      </p:to>
                                    </p:set>
                                    <p:anim to="" calcmode="lin" valueType="num">
                                      <p:cBhvr>
                                        <p:cTn id="7" dur="1" fill="hold"/>
                                        <p:tgtEl>
                                          <p:spTgt spid="47616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76163">
                                            <p:txEl>
                                              <p:pRg st="0" end="0"/>
                                            </p:txEl>
                                          </p:spTgt>
                                        </p:tgtEl>
                                        <p:attrNameLst>
                                          <p:attrName>style.visibility</p:attrName>
                                        </p:attrNameLst>
                                      </p:cBhvr>
                                      <p:to>
                                        <p:strVal val="visible"/>
                                      </p:to>
                                    </p:set>
                                    <p:anim to="" calcmode="lin" valueType="num">
                                      <p:cBhvr>
                                        <p:cTn id="12" dur="1" fill="hold"/>
                                        <p:tgtEl>
                                          <p:spTgt spid="476163">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76164"/>
                                        </p:tgtEl>
                                        <p:attrNameLst>
                                          <p:attrName>style.visibility</p:attrName>
                                        </p:attrNameLst>
                                      </p:cBhvr>
                                      <p:to>
                                        <p:strVal val="visible"/>
                                      </p:to>
                                    </p:set>
                                    <p:anim to="" calcmode="lin" valueType="num">
                                      <p:cBhvr>
                                        <p:cTn id="17" dur="1" fill="hold"/>
                                        <p:tgtEl>
                                          <p:spTgt spid="476164"/>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76163">
                                            <p:txEl>
                                              <p:pRg st="3" end="3"/>
                                            </p:txEl>
                                          </p:spTgt>
                                        </p:tgtEl>
                                        <p:attrNameLst>
                                          <p:attrName>style.visibility</p:attrName>
                                        </p:attrNameLst>
                                      </p:cBhvr>
                                      <p:to>
                                        <p:strVal val="visible"/>
                                      </p:to>
                                    </p:set>
                                    <p:anim to="" calcmode="lin" valueType="num">
                                      <p:cBhvr>
                                        <p:cTn id="22" dur="1" fill="hold"/>
                                        <p:tgtEl>
                                          <p:spTgt spid="476163">
                                            <p:txEl>
                                              <p:pRg st="3" end="3"/>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76166"/>
                                        </p:tgtEl>
                                        <p:attrNameLst>
                                          <p:attrName>style.visibility</p:attrName>
                                        </p:attrNameLst>
                                      </p:cBhvr>
                                      <p:to>
                                        <p:strVal val="visible"/>
                                      </p:to>
                                    </p:set>
                                    <p:anim to="" calcmode="lin" valueType="num">
                                      <p:cBhvr>
                                        <p:cTn id="27" dur="1" fill="hold"/>
                                        <p:tgtEl>
                                          <p:spTgt spid="47616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2" grpId="0"/>
      <p:bldP spid="47616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An Alternate Way</a:t>
            </a:r>
          </a:p>
        </p:txBody>
      </p:sp>
      <p:sp>
        <p:nvSpPr>
          <p:cNvPr id="477187" name="Rectangle 3"/>
          <p:cNvSpPr>
            <a:spLocks noGrp="1" noChangeArrowheads="1"/>
          </p:cNvSpPr>
          <p:nvPr>
            <p:ph type="body" idx="1"/>
          </p:nvPr>
        </p:nvSpPr>
        <p:spPr/>
        <p:txBody>
          <a:bodyPr/>
          <a:lstStyle/>
          <a:p>
            <a:pPr>
              <a:lnSpc>
                <a:spcPct val="90000"/>
              </a:lnSpc>
            </a:pPr>
            <a:r>
              <a:rPr lang="en-US" altLang="zh-CN">
                <a:ea typeface="宋体" panose="02010600030101010101" pitchFamily="2" charset="-122"/>
              </a:rPr>
              <a:t>Considering two coordinate systems</a:t>
            </a:r>
          </a:p>
          <a:p>
            <a:pPr lvl="1">
              <a:lnSpc>
                <a:spcPct val="90000"/>
              </a:lnSpc>
            </a:pPr>
            <a:r>
              <a:rPr lang="en-US" altLang="zh-CN">
                <a:ea typeface="宋体" panose="02010600030101010101" pitchFamily="2" charset="-122"/>
              </a:rPr>
              <a:t>(X,Y,Z), (U,V,W)</a:t>
            </a:r>
          </a:p>
          <a:p>
            <a:pPr lvl="1">
              <a:lnSpc>
                <a:spcPct val="90000"/>
              </a:lnSpc>
            </a:pPr>
            <a:r>
              <a:rPr lang="en-US" altLang="zh-CN">
                <a:ea typeface="宋体" panose="02010600030101010101" pitchFamily="2" charset="-122"/>
              </a:rPr>
              <a:t>Assuming that (U,V,W) are the unit vectors, then rotating the UVW coordinate system around the Z-axis by an angle </a:t>
            </a:r>
            <a:r>
              <a:rPr lang="el-GR" altLang="zh-CN"/>
              <a:t>θ</a:t>
            </a:r>
            <a:r>
              <a:rPr lang="en-US" altLang="zh-CN">
                <a:ea typeface="宋体" panose="02010600030101010101" pitchFamily="2" charset="-122"/>
              </a:rPr>
              <a:t>, one can get the (U’,V’,W’)</a:t>
            </a:r>
          </a:p>
          <a:p>
            <a:pPr lvl="1">
              <a:lnSpc>
                <a:spcPct val="90000"/>
              </a:lnSpc>
            </a:pPr>
            <a:r>
              <a:rPr lang="en-US" altLang="zh-CN">
                <a:ea typeface="宋体" panose="02010600030101010101" pitchFamily="2" charset="-122"/>
              </a:rPr>
              <a:t>Then it is obvious that: U’: (cos</a:t>
            </a:r>
            <a:r>
              <a:rPr lang="el-GR" altLang="zh-CN"/>
              <a:t>θ</a:t>
            </a:r>
            <a:r>
              <a:rPr lang="en-US" altLang="zh-CN">
                <a:ea typeface="宋体" panose="02010600030101010101" pitchFamily="2" charset="-122"/>
              </a:rPr>
              <a:t>,sin</a:t>
            </a:r>
            <a:r>
              <a:rPr lang="el-GR" altLang="zh-CN"/>
              <a:t>θ</a:t>
            </a:r>
            <a:r>
              <a:rPr lang="en-US" altLang="zh-CN">
                <a:ea typeface="宋体" panose="02010600030101010101" pitchFamily="2" charset="-122"/>
              </a:rPr>
              <a:t>,0),V’</a:t>
            </a:r>
            <a:r>
              <a:rPr lang="en-US" altLang="zh-CN">
                <a:ea typeface="宋体" panose="02010600030101010101" pitchFamily="2" charset="-122"/>
                <a:sym typeface="Wingdings" panose="05000000000000000000" pitchFamily="2" charset="2"/>
              </a:rPr>
              <a:t>(-sin</a:t>
            </a:r>
            <a:r>
              <a:rPr lang="el-GR" altLang="zh-CN"/>
              <a:t>θ</a:t>
            </a:r>
            <a:r>
              <a:rPr lang="en-US" altLang="zh-CN">
                <a:ea typeface="宋体" panose="02010600030101010101" pitchFamily="2" charset="-122"/>
              </a:rPr>
              <a:t>,cos</a:t>
            </a:r>
            <a:r>
              <a:rPr lang="el-GR" altLang="zh-CN"/>
              <a:t>θ</a:t>
            </a:r>
            <a:r>
              <a:rPr lang="en-US" altLang="zh-CN">
                <a:ea typeface="宋体" panose="02010600030101010101" pitchFamily="2" charset="-122"/>
              </a:rPr>
              <a:t>,0), and W’:(0,0,1)</a:t>
            </a:r>
          </a:p>
          <a:p>
            <a:pPr lvl="1">
              <a:lnSpc>
                <a:spcPct val="90000"/>
              </a:lnSpc>
            </a:pPr>
            <a:r>
              <a:rPr lang="en-US" altLang="zh-CN">
                <a:ea typeface="宋体" panose="02010600030101010101" pitchFamily="2" charset="-122"/>
              </a:rPr>
              <a:t>The rotation matrix can now be formed by putting the coordinates of the U’,V’, and W’ vectors respectively in the first, second and third columns, and (0,0,0,1)in the fourth column</a:t>
            </a:r>
            <a:endParaRPr lang="el-GR" altLang="zh-CN"/>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7187">
                                            <p:txEl>
                                              <p:pRg st="0" end="0"/>
                                            </p:txEl>
                                          </p:spTgt>
                                        </p:tgtEl>
                                        <p:attrNameLst>
                                          <p:attrName>style.visibility</p:attrName>
                                        </p:attrNameLst>
                                      </p:cBhvr>
                                      <p:to>
                                        <p:strVal val="visible"/>
                                      </p:to>
                                    </p:set>
                                    <p:anim to="" calcmode="lin" valueType="num">
                                      <p:cBhvr>
                                        <p:cTn id="7" dur="1" fill="hold"/>
                                        <p:tgtEl>
                                          <p:spTgt spid="477187">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77187">
                                            <p:txEl>
                                              <p:pRg st="1" end="1"/>
                                            </p:txEl>
                                          </p:spTgt>
                                        </p:tgtEl>
                                        <p:attrNameLst>
                                          <p:attrName>style.visibility</p:attrName>
                                        </p:attrNameLst>
                                      </p:cBhvr>
                                      <p:to>
                                        <p:strVal val="visible"/>
                                      </p:to>
                                    </p:set>
                                    <p:anim to="" calcmode="lin" valueType="num">
                                      <p:cBhvr>
                                        <p:cTn id="12" dur="1" fill="hold"/>
                                        <p:tgtEl>
                                          <p:spTgt spid="477187">
                                            <p:txEl>
                                              <p:pRg st="1" end="1"/>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7187">
                                            <p:txEl>
                                              <p:pRg st="2" end="2"/>
                                            </p:txEl>
                                          </p:spTgt>
                                        </p:tgtEl>
                                        <p:attrNameLst>
                                          <p:attrName>style.visibility</p:attrName>
                                        </p:attrNameLst>
                                      </p:cBhvr>
                                      <p:to>
                                        <p:strVal val="visible"/>
                                      </p:to>
                                    </p:set>
                                    <p:anim to="" calcmode="lin" valueType="num">
                                      <p:cBhvr>
                                        <p:cTn id="17" dur="1" fill="hold"/>
                                        <p:tgtEl>
                                          <p:spTgt spid="477187">
                                            <p:txEl>
                                              <p:pRg st="2" end="2"/>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77187">
                                            <p:txEl>
                                              <p:pRg st="3" end="3"/>
                                            </p:txEl>
                                          </p:spTgt>
                                        </p:tgtEl>
                                        <p:attrNameLst>
                                          <p:attrName>style.visibility</p:attrName>
                                        </p:attrNameLst>
                                      </p:cBhvr>
                                      <p:to>
                                        <p:strVal val="visible"/>
                                      </p:to>
                                    </p:set>
                                    <p:anim to="" calcmode="lin" valueType="num">
                                      <p:cBhvr>
                                        <p:cTn id="22" dur="1" fill="hold"/>
                                        <p:tgtEl>
                                          <p:spTgt spid="477187">
                                            <p:txEl>
                                              <p:pRg st="3" end="3"/>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77187">
                                            <p:txEl>
                                              <p:pRg st="4" end="4"/>
                                            </p:txEl>
                                          </p:spTgt>
                                        </p:tgtEl>
                                        <p:attrNameLst>
                                          <p:attrName>style.visibility</p:attrName>
                                        </p:attrNameLst>
                                      </p:cBhvr>
                                      <p:to>
                                        <p:strVal val="visible"/>
                                      </p:to>
                                    </p:set>
                                    <p:anim to="" calcmode="lin" valueType="num">
                                      <p:cBhvr>
                                        <p:cTn id="27" dur="1" fill="hold"/>
                                        <p:tgtEl>
                                          <p:spTgt spid="477187">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Rotating the Coordinate System</a:t>
            </a:r>
          </a:p>
        </p:txBody>
      </p:sp>
      <p:sp>
        <p:nvSpPr>
          <p:cNvPr id="478211" name="Rectangle 3"/>
          <p:cNvSpPr>
            <a:spLocks noGrp="1" noChangeArrowheads="1"/>
          </p:cNvSpPr>
          <p:nvPr>
            <p:ph type="body" idx="1"/>
          </p:nvPr>
        </p:nvSpPr>
        <p:spPr/>
        <p:txBody>
          <a:bodyPr/>
          <a:lstStyle/>
          <a:p>
            <a:r>
              <a:rPr lang="en-US" altLang="zh-CN">
                <a:ea typeface="宋体" panose="02010600030101010101" pitchFamily="2" charset="-122"/>
              </a:rPr>
              <a:t>It can be used to derive the rotation matrix around any axis</a:t>
            </a:r>
          </a:p>
          <a:p>
            <a:r>
              <a:rPr lang="en-US" altLang="zh-CN">
                <a:ea typeface="宋体" panose="02010600030101010101" pitchFamily="2" charset="-122"/>
              </a:rPr>
              <a:t>For example, the rotation matrix around the Y-axis in the clockwise direction is given by:</a:t>
            </a:r>
          </a:p>
          <a:p>
            <a:pPr>
              <a:buFontTx/>
              <a:buNone/>
            </a:pPr>
            <a:endParaRPr lang="en-US" altLang="zh-CN">
              <a:ea typeface="宋体" panose="02010600030101010101" pitchFamily="2" charset="-122"/>
            </a:endParaRPr>
          </a:p>
        </p:txBody>
      </p:sp>
      <p:sp>
        <p:nvSpPr>
          <p:cNvPr id="15364" name="Rectangle 5"/>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78212" name="Object 4"/>
          <p:cNvGraphicFramePr>
            <a:graphicFrameLocks noChangeAspect="1"/>
          </p:cNvGraphicFramePr>
          <p:nvPr/>
        </p:nvGraphicFramePr>
        <p:xfrm>
          <a:off x="2885810" y="3608388"/>
          <a:ext cx="4134379" cy="1978366"/>
        </p:xfrm>
        <a:graphic>
          <a:graphicData uri="http://schemas.openxmlformats.org/presentationml/2006/ole">
            <mc:AlternateContent xmlns:mc="http://schemas.openxmlformats.org/markup-compatibility/2006">
              <mc:Choice xmlns:v="urn:schemas-microsoft-com:vml" Requires="v">
                <p:oleObj spid="_x0000_s21516" name="公式" r:id="rId4" imgW="1854200" imgH="914400" progId="Equation.3">
                  <p:embed/>
                </p:oleObj>
              </mc:Choice>
              <mc:Fallback>
                <p:oleObj name="公式" r:id="rId4" imgW="1854200" imgH="914400" progId="Equation.3">
                  <p:embed/>
                  <p:pic>
                    <p:nvPicPr>
                      <p:cNvPr id="0" name="图片 215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810" y="3608388"/>
                        <a:ext cx="4134379" cy="1978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8210"/>
                                        </p:tgtEl>
                                        <p:attrNameLst>
                                          <p:attrName>style.visibility</p:attrName>
                                        </p:attrNameLst>
                                      </p:cBhvr>
                                      <p:to>
                                        <p:strVal val="visible"/>
                                      </p:to>
                                    </p:set>
                                    <p:anim to="" calcmode="lin" valueType="num">
                                      <p:cBhvr>
                                        <p:cTn id="7" dur="1" fill="hold"/>
                                        <p:tgtEl>
                                          <p:spTgt spid="47821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78211">
                                            <p:txEl>
                                              <p:pRg st="0" end="0"/>
                                            </p:txEl>
                                          </p:spTgt>
                                        </p:tgtEl>
                                        <p:attrNameLst>
                                          <p:attrName>style.visibility</p:attrName>
                                        </p:attrNameLst>
                                      </p:cBhvr>
                                      <p:to>
                                        <p:strVal val="visible"/>
                                      </p:to>
                                    </p:set>
                                    <p:anim to="" calcmode="lin" valueType="num">
                                      <p:cBhvr>
                                        <p:cTn id="12" dur="1" fill="hold"/>
                                        <p:tgtEl>
                                          <p:spTgt spid="478211">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8211">
                                            <p:txEl>
                                              <p:pRg st="1" end="1"/>
                                            </p:txEl>
                                          </p:spTgt>
                                        </p:tgtEl>
                                        <p:attrNameLst>
                                          <p:attrName>style.visibility</p:attrName>
                                        </p:attrNameLst>
                                      </p:cBhvr>
                                      <p:to>
                                        <p:strVal val="visible"/>
                                      </p:to>
                                    </p:set>
                                    <p:anim to="" calcmode="lin" valueType="num">
                                      <p:cBhvr>
                                        <p:cTn id="17" dur="1" fill="hold"/>
                                        <p:tgtEl>
                                          <p:spTgt spid="478211">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78212"/>
                                        </p:tgtEl>
                                        <p:attrNameLst>
                                          <p:attrName>style.visibility</p:attrName>
                                        </p:attrNameLst>
                                      </p:cBhvr>
                                      <p:to>
                                        <p:strVal val="visible"/>
                                      </p:to>
                                    </p:set>
                                    <p:anim to="" calcmode="lin" valueType="num">
                                      <p:cBhvr>
                                        <p:cTn id="22" dur="1" fill="hold"/>
                                        <p:tgtEl>
                                          <p:spTgt spid="4782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0" grpId="0"/>
      <p:bldP spid="4782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Perspective Transform</a:t>
            </a:r>
          </a:p>
        </p:txBody>
      </p:sp>
      <p:sp>
        <p:nvSpPr>
          <p:cNvPr id="479235" name="Rectangle 3"/>
          <p:cNvSpPr>
            <a:spLocks noGrp="1" noChangeArrowheads="1"/>
          </p:cNvSpPr>
          <p:nvPr>
            <p:ph type="body" idx="1"/>
          </p:nvPr>
        </p:nvSpPr>
        <p:spPr>
          <a:xfrm>
            <a:off x="560512" y="1160909"/>
            <a:ext cx="9015288" cy="5631371"/>
          </a:xfrm>
        </p:spPr>
        <p:txBody>
          <a:bodyPr/>
          <a:lstStyle/>
          <a:p>
            <a:pPr>
              <a:lnSpc>
                <a:spcPct val="80000"/>
              </a:lnSpc>
            </a:pPr>
            <a:endParaRPr lang="zh-CN" altLang="en-US" dirty="0">
              <a:ea typeface="宋体" panose="02010600030101010101" pitchFamily="2" charset="-122"/>
            </a:endParaRPr>
          </a:p>
          <a:p>
            <a:pPr>
              <a:lnSpc>
                <a:spcPct val="80000"/>
              </a:lnSpc>
            </a:pPr>
            <a:endParaRPr lang="en-US" altLang="zh-CN" dirty="0">
              <a:ea typeface="宋体" panose="02010600030101010101" pitchFamily="2" charset="-122"/>
            </a:endParaRPr>
          </a:p>
          <a:p>
            <a:pPr>
              <a:lnSpc>
                <a:spcPct val="80000"/>
              </a:lnSpc>
            </a:pPr>
            <a:endParaRPr lang="en-US" altLang="zh-CN" dirty="0">
              <a:ea typeface="宋体" panose="02010600030101010101" pitchFamily="2" charset="-122"/>
            </a:endParaRPr>
          </a:p>
          <a:p>
            <a:pPr>
              <a:lnSpc>
                <a:spcPct val="80000"/>
              </a:lnSpc>
            </a:pPr>
            <a:endParaRPr lang="zh-CN" altLang="en-US" dirty="0">
              <a:ea typeface="宋体" panose="02010600030101010101" pitchFamily="2" charset="-122"/>
            </a:endParaRPr>
          </a:p>
          <a:p>
            <a:pPr>
              <a:lnSpc>
                <a:spcPct val="80000"/>
              </a:lnSpc>
            </a:pPr>
            <a:endParaRPr lang="zh-CN" altLang="en-US" dirty="0">
              <a:ea typeface="宋体" panose="02010600030101010101" pitchFamily="2" charset="-122"/>
            </a:endParaRPr>
          </a:p>
          <a:p>
            <a:pPr>
              <a:lnSpc>
                <a:spcPct val="80000"/>
              </a:lnSpc>
            </a:pPr>
            <a:r>
              <a:rPr lang="en-US" altLang="zh-CN" dirty="0">
                <a:ea typeface="宋体" panose="02010600030101010101" pitchFamily="2" charset="-122"/>
              </a:rPr>
              <a:t>Pinhole camera model</a:t>
            </a:r>
          </a:p>
          <a:p>
            <a:pPr lvl="1">
              <a:lnSpc>
                <a:spcPct val="80000"/>
              </a:lnSpc>
            </a:pPr>
            <a:r>
              <a:rPr lang="en-US" altLang="zh-CN" dirty="0">
                <a:ea typeface="宋体" panose="02010600030101010101" pitchFamily="2" charset="-122"/>
              </a:rPr>
              <a:t>The world coordinates(X,Y,Z) of a point are transformed to the image coordinates(</a:t>
            </a:r>
            <a:r>
              <a:rPr lang="en-US" altLang="zh-CN" dirty="0" err="1">
                <a:ea typeface="宋体" panose="02010600030101010101" pitchFamily="2" charset="-122"/>
              </a:rPr>
              <a:t>x,y</a:t>
            </a:r>
            <a:r>
              <a:rPr lang="en-US" altLang="zh-CN" dirty="0">
                <a:ea typeface="宋体" panose="02010600030101010101" pitchFamily="2" charset="-122"/>
              </a:rPr>
              <a:t>) under perspective projection, if the origin at the lens,</a:t>
            </a:r>
          </a:p>
          <a:p>
            <a:pPr lvl="1">
              <a:lnSpc>
                <a:spcPct val="80000"/>
              </a:lnSpc>
              <a:buFontTx/>
              <a:buNone/>
            </a:pPr>
            <a:r>
              <a:rPr lang="en-US" altLang="zh-CN" dirty="0">
                <a:ea typeface="宋体" panose="02010600030101010101" pitchFamily="2" charset="-122"/>
              </a:rPr>
              <a:t>	                      </a:t>
            </a:r>
            <a:r>
              <a:rPr lang="en-US" altLang="zh-CN" i="1" dirty="0">
                <a:ea typeface="宋体" panose="02010600030101010101" pitchFamily="2" charset="-122"/>
              </a:rPr>
              <a:t>-y/Y = f/Z </a:t>
            </a:r>
            <a:r>
              <a:rPr lang="en-US" altLang="zh-CN" i="1" dirty="0">
                <a:ea typeface="宋体" panose="02010600030101010101" pitchFamily="2" charset="-122"/>
                <a:sym typeface="Wingdings" panose="05000000000000000000" pitchFamily="2" charset="2"/>
              </a:rPr>
              <a:t> y = -</a:t>
            </a:r>
            <a:r>
              <a:rPr lang="en-US" altLang="zh-CN" i="1" dirty="0" err="1">
                <a:ea typeface="宋体" panose="02010600030101010101" pitchFamily="2" charset="-122"/>
                <a:sym typeface="Wingdings" panose="05000000000000000000" pitchFamily="2" charset="2"/>
              </a:rPr>
              <a:t>fY</a:t>
            </a:r>
            <a:r>
              <a:rPr lang="en-US" altLang="zh-CN" i="1" dirty="0">
                <a:ea typeface="宋体" panose="02010600030101010101" pitchFamily="2" charset="-122"/>
                <a:sym typeface="Wingdings" panose="05000000000000000000" pitchFamily="2" charset="2"/>
              </a:rPr>
              <a:t>/Z</a:t>
            </a:r>
          </a:p>
          <a:p>
            <a:pPr lvl="1">
              <a:lnSpc>
                <a:spcPct val="80000"/>
              </a:lnSpc>
              <a:buFontTx/>
              <a:buNone/>
            </a:pPr>
            <a:r>
              <a:rPr lang="en-US" altLang="zh-CN" i="1" dirty="0">
                <a:ea typeface="宋体" panose="02010600030101010101" pitchFamily="2" charset="-122"/>
                <a:sym typeface="Wingdings" panose="05000000000000000000" pitchFamily="2" charset="2"/>
              </a:rPr>
              <a:t>                         -x/X = f/Z  x = -</a:t>
            </a:r>
            <a:r>
              <a:rPr lang="en-US" altLang="zh-CN" i="1" dirty="0" err="1">
                <a:ea typeface="宋体" panose="02010600030101010101" pitchFamily="2" charset="-122"/>
                <a:sym typeface="Wingdings" panose="05000000000000000000" pitchFamily="2" charset="2"/>
              </a:rPr>
              <a:t>fX</a:t>
            </a:r>
            <a:r>
              <a:rPr lang="en-US" altLang="zh-CN" i="1" dirty="0">
                <a:ea typeface="宋体" panose="02010600030101010101" pitchFamily="2" charset="-122"/>
                <a:sym typeface="Wingdings" panose="05000000000000000000" pitchFamily="2" charset="2"/>
              </a:rPr>
              <a:t>/Z</a:t>
            </a:r>
          </a:p>
          <a:p>
            <a:pPr lvl="1">
              <a:lnSpc>
                <a:spcPct val="80000"/>
              </a:lnSpc>
            </a:pPr>
            <a:r>
              <a:rPr lang="en-US" altLang="zh-CN" i="1" dirty="0">
                <a:ea typeface="宋体" panose="02010600030101010101" pitchFamily="2" charset="-122"/>
                <a:sym typeface="Wingdings" panose="05000000000000000000" pitchFamily="2" charset="2"/>
              </a:rPr>
              <a:t>If the origin at the image plane(in </a:t>
            </a:r>
            <a:r>
              <a:rPr lang="en-US" altLang="zh-CN" i="1" dirty="0" err="1">
                <a:ea typeface="宋体" panose="02010600030101010101" pitchFamily="2" charset="-122"/>
                <a:sym typeface="Wingdings" panose="05000000000000000000" pitchFamily="2" charset="2"/>
              </a:rPr>
              <a:t>Fig.b</a:t>
            </a:r>
            <a:r>
              <a:rPr lang="en-US" altLang="zh-CN" i="1" dirty="0">
                <a:ea typeface="宋体" panose="02010600030101010101" pitchFamily="2" charset="-122"/>
                <a:sym typeface="Wingdings" panose="05000000000000000000" pitchFamily="2" charset="2"/>
              </a:rPr>
              <a:t>)</a:t>
            </a:r>
          </a:p>
          <a:p>
            <a:pPr lvl="1">
              <a:lnSpc>
                <a:spcPct val="80000"/>
              </a:lnSpc>
              <a:buFontTx/>
              <a:buNone/>
            </a:pPr>
            <a:r>
              <a:rPr lang="en-US" altLang="zh-CN" i="1" dirty="0">
                <a:ea typeface="宋体" panose="02010600030101010101" pitchFamily="2" charset="-122"/>
              </a:rPr>
              <a:t>                         -y/Y = f/(Z-f) </a:t>
            </a:r>
            <a:r>
              <a:rPr lang="en-US" altLang="zh-CN" i="1" dirty="0">
                <a:ea typeface="宋体" panose="02010600030101010101" pitchFamily="2" charset="-122"/>
                <a:sym typeface="Wingdings" panose="05000000000000000000" pitchFamily="2" charset="2"/>
              </a:rPr>
              <a:t> y = </a:t>
            </a:r>
            <a:r>
              <a:rPr lang="en-US" altLang="zh-CN" i="1" dirty="0" err="1">
                <a:ea typeface="宋体" panose="02010600030101010101" pitchFamily="2" charset="-122"/>
                <a:sym typeface="Wingdings" panose="05000000000000000000" pitchFamily="2" charset="2"/>
              </a:rPr>
              <a:t>fY</a:t>
            </a:r>
            <a:r>
              <a:rPr lang="en-US" altLang="zh-CN" i="1" dirty="0">
                <a:ea typeface="宋体" panose="02010600030101010101" pitchFamily="2" charset="-122"/>
                <a:sym typeface="Wingdings" panose="05000000000000000000" pitchFamily="2" charset="2"/>
              </a:rPr>
              <a:t>/(f-Z)</a:t>
            </a:r>
          </a:p>
          <a:p>
            <a:pPr lvl="1">
              <a:lnSpc>
                <a:spcPct val="80000"/>
              </a:lnSpc>
              <a:buFontTx/>
              <a:buNone/>
            </a:pPr>
            <a:r>
              <a:rPr lang="en-US" altLang="zh-CN" i="1" dirty="0">
                <a:ea typeface="宋体" panose="02010600030101010101" pitchFamily="2" charset="-122"/>
                <a:sym typeface="Wingdings" panose="05000000000000000000" pitchFamily="2" charset="2"/>
              </a:rPr>
              <a:t>                         -x/X = f/(Z-f)  x = </a:t>
            </a:r>
            <a:r>
              <a:rPr lang="en-US" altLang="zh-CN" i="1" dirty="0" err="1">
                <a:ea typeface="宋体" panose="02010600030101010101" pitchFamily="2" charset="-122"/>
                <a:sym typeface="Wingdings" panose="05000000000000000000" pitchFamily="2" charset="2"/>
              </a:rPr>
              <a:t>fX</a:t>
            </a:r>
            <a:r>
              <a:rPr lang="en-US" altLang="zh-CN" i="1" dirty="0">
                <a:ea typeface="宋体" panose="02010600030101010101" pitchFamily="2" charset="-122"/>
                <a:sym typeface="Wingdings" panose="05000000000000000000" pitchFamily="2" charset="2"/>
              </a:rPr>
              <a:t>/(f-Z)</a:t>
            </a:r>
          </a:p>
        </p:txBody>
      </p:sp>
      <p:pic>
        <p:nvPicPr>
          <p:cNvPr id="4792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1088901"/>
            <a:ext cx="7233444" cy="2396095"/>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79234"/>
                                        </p:tgtEl>
                                        <p:attrNameLst>
                                          <p:attrName>style.visibility</p:attrName>
                                        </p:attrNameLst>
                                      </p:cBhvr>
                                      <p:to>
                                        <p:strVal val="visible"/>
                                      </p:to>
                                    </p:set>
                                    <p:anim to="" calcmode="lin" valueType="num">
                                      <p:cBhvr>
                                        <p:cTn id="7" dur="1" fill="hold"/>
                                        <p:tgtEl>
                                          <p:spTgt spid="47923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79236"/>
                                        </p:tgtEl>
                                        <p:attrNameLst>
                                          <p:attrName>style.visibility</p:attrName>
                                        </p:attrNameLst>
                                      </p:cBhvr>
                                      <p:to>
                                        <p:strVal val="visible"/>
                                      </p:to>
                                    </p:set>
                                    <p:anim to="" calcmode="lin" valueType="num">
                                      <p:cBhvr>
                                        <p:cTn id="12" dur="1" fill="hold"/>
                                        <p:tgtEl>
                                          <p:spTgt spid="479236"/>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79235">
                                            <p:txEl>
                                              <p:pRg st="5" end="5"/>
                                            </p:txEl>
                                          </p:spTgt>
                                        </p:tgtEl>
                                        <p:attrNameLst>
                                          <p:attrName>style.visibility</p:attrName>
                                        </p:attrNameLst>
                                      </p:cBhvr>
                                      <p:to>
                                        <p:strVal val="visible"/>
                                      </p:to>
                                    </p:set>
                                    <p:anim to="" calcmode="lin" valueType="num">
                                      <p:cBhvr>
                                        <p:cTn id="17" dur="1" fill="hold"/>
                                        <p:tgtEl>
                                          <p:spTgt spid="479235">
                                            <p:txEl>
                                              <p:pRg st="5" end="5"/>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79235">
                                            <p:txEl>
                                              <p:pRg st="6" end="6"/>
                                            </p:txEl>
                                          </p:spTgt>
                                        </p:tgtEl>
                                        <p:attrNameLst>
                                          <p:attrName>style.visibility</p:attrName>
                                        </p:attrNameLst>
                                      </p:cBhvr>
                                      <p:to>
                                        <p:strVal val="visible"/>
                                      </p:to>
                                    </p:set>
                                    <p:anim to="" calcmode="lin" valueType="num">
                                      <p:cBhvr>
                                        <p:cTn id="22" dur="1" fill="hold"/>
                                        <p:tgtEl>
                                          <p:spTgt spid="479235">
                                            <p:txEl>
                                              <p:pRg st="6" end="6"/>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79235">
                                            <p:txEl>
                                              <p:pRg st="7" end="7"/>
                                            </p:txEl>
                                          </p:spTgt>
                                        </p:tgtEl>
                                        <p:attrNameLst>
                                          <p:attrName>style.visibility</p:attrName>
                                        </p:attrNameLst>
                                      </p:cBhvr>
                                      <p:to>
                                        <p:strVal val="visible"/>
                                      </p:to>
                                    </p:set>
                                    <p:anim to="" calcmode="lin" valueType="num">
                                      <p:cBhvr>
                                        <p:cTn id="27" dur="1" fill="hold"/>
                                        <p:tgtEl>
                                          <p:spTgt spid="479235">
                                            <p:txEl>
                                              <p:pRg st="7" end="7"/>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79235">
                                            <p:txEl>
                                              <p:pRg st="8" end="8"/>
                                            </p:txEl>
                                          </p:spTgt>
                                        </p:tgtEl>
                                        <p:attrNameLst>
                                          <p:attrName>style.visibility</p:attrName>
                                        </p:attrNameLst>
                                      </p:cBhvr>
                                      <p:to>
                                        <p:strVal val="visible"/>
                                      </p:to>
                                    </p:set>
                                    <p:anim to="" calcmode="lin" valueType="num">
                                      <p:cBhvr>
                                        <p:cTn id="32" dur="1" fill="hold"/>
                                        <p:tgtEl>
                                          <p:spTgt spid="479235">
                                            <p:txEl>
                                              <p:pRg st="8" end="8"/>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79235">
                                            <p:txEl>
                                              <p:pRg st="9" end="9"/>
                                            </p:txEl>
                                          </p:spTgt>
                                        </p:tgtEl>
                                        <p:attrNameLst>
                                          <p:attrName>style.visibility</p:attrName>
                                        </p:attrNameLst>
                                      </p:cBhvr>
                                      <p:to>
                                        <p:strVal val="visible"/>
                                      </p:to>
                                    </p:set>
                                    <p:anim to="" calcmode="lin" valueType="num">
                                      <p:cBhvr>
                                        <p:cTn id="37" dur="1" fill="hold"/>
                                        <p:tgtEl>
                                          <p:spTgt spid="479235">
                                            <p:txEl>
                                              <p:pRg st="9" end="9"/>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79235">
                                            <p:txEl>
                                              <p:pRg st="10" end="10"/>
                                            </p:txEl>
                                          </p:spTgt>
                                        </p:tgtEl>
                                        <p:attrNameLst>
                                          <p:attrName>style.visibility</p:attrName>
                                        </p:attrNameLst>
                                      </p:cBhvr>
                                      <p:to>
                                        <p:strVal val="visible"/>
                                      </p:to>
                                    </p:set>
                                    <p:anim to="" calcmode="lin" valueType="num">
                                      <p:cBhvr>
                                        <p:cTn id="42" dur="1" fill="hold"/>
                                        <p:tgtEl>
                                          <p:spTgt spid="479235">
                                            <p:txEl>
                                              <p:pRg st="10" end="10"/>
                                            </p:txEl>
                                          </p:spTgt>
                                        </p:tgtEl>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0"/>
                                          </p:stCondLst>
                                        </p:cTn>
                                        <p:tgtEl>
                                          <p:spTgt spid="479235">
                                            <p:txEl>
                                              <p:pRg st="11" end="11"/>
                                            </p:txEl>
                                          </p:spTgt>
                                        </p:tgtEl>
                                        <p:attrNameLst>
                                          <p:attrName>style.visibility</p:attrName>
                                        </p:attrNameLst>
                                      </p:cBhvr>
                                      <p:to>
                                        <p:strVal val="visible"/>
                                      </p:to>
                                    </p:set>
                                    <p:anim to="" calcmode="lin" valueType="num">
                                      <p:cBhvr>
                                        <p:cTn id="47" dur="1" fill="hold"/>
                                        <p:tgtEl>
                                          <p:spTgt spid="479235">
                                            <p:txEl>
                                              <p:pRg st="11" end="11"/>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p:bldP spid="47923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Can it be represented in matrix form?</a:t>
            </a:r>
          </a:p>
        </p:txBody>
      </p:sp>
      <p:sp>
        <p:nvSpPr>
          <p:cNvPr id="480259" name="Rectangle 3"/>
          <p:cNvSpPr>
            <a:spLocks noGrp="1" noChangeArrowheads="1"/>
          </p:cNvSpPr>
          <p:nvPr>
            <p:ph type="body" idx="1"/>
          </p:nvPr>
        </p:nvSpPr>
        <p:spPr/>
        <p:txBody>
          <a:bodyPr/>
          <a:lstStyle/>
          <a:p>
            <a:r>
              <a:rPr lang="en-US" altLang="zh-CN">
                <a:ea typeface="宋体" panose="02010600030101010101" pitchFamily="2" charset="-122"/>
              </a:rPr>
              <a:t>Homogeneous transformation</a:t>
            </a:r>
          </a:p>
          <a:p>
            <a:pPr lvl="1"/>
            <a:r>
              <a:rPr lang="en-US" altLang="zh-CN">
                <a:ea typeface="宋体" panose="02010600030101010101" pitchFamily="2" charset="-122"/>
              </a:rPr>
              <a:t>Converts the Cartesian world coordinates(X,Y,Z) into the homogeneous world coordinates(kX,kY,kZ,k), it is noted that the fourth component is new</a:t>
            </a:r>
          </a:p>
          <a:p>
            <a:r>
              <a:rPr lang="en-US" altLang="zh-CN">
                <a:ea typeface="宋体" panose="02010600030101010101" pitchFamily="2" charset="-122"/>
              </a:rPr>
              <a:t>The inverse homogeneous transform</a:t>
            </a:r>
          </a:p>
          <a:p>
            <a:pPr lvl="1"/>
            <a:r>
              <a:rPr lang="en-US" altLang="zh-CN">
                <a:ea typeface="宋体" panose="02010600030101010101" pitchFamily="2" charset="-122"/>
              </a:rPr>
              <a:t>Converts the homogeneous image coordinates(</a:t>
            </a:r>
            <a:r>
              <a:rPr lang="en-US" altLang="zh-CN" i="1">
                <a:ea typeface="宋体" panose="02010600030101010101" pitchFamily="2" charset="-122"/>
              </a:rPr>
              <a:t>C</a:t>
            </a:r>
            <a:r>
              <a:rPr lang="en-US" altLang="zh-CN" i="1" baseline="-25000">
                <a:ea typeface="宋体" panose="02010600030101010101" pitchFamily="2" charset="-122"/>
              </a:rPr>
              <a:t>1</a:t>
            </a:r>
            <a:r>
              <a:rPr lang="en-US" altLang="zh-CN" i="1">
                <a:ea typeface="宋体" panose="02010600030101010101" pitchFamily="2" charset="-122"/>
              </a:rPr>
              <a:t>,C</a:t>
            </a:r>
            <a:r>
              <a:rPr lang="en-US" altLang="zh-CN" i="1" baseline="-25000">
                <a:ea typeface="宋体" panose="02010600030101010101" pitchFamily="2" charset="-122"/>
              </a:rPr>
              <a:t>2</a:t>
            </a:r>
            <a:r>
              <a:rPr lang="en-US" altLang="zh-CN" i="1">
                <a:ea typeface="宋体" panose="02010600030101010101" pitchFamily="2" charset="-122"/>
              </a:rPr>
              <a:t>,C</a:t>
            </a:r>
            <a:r>
              <a:rPr lang="en-US" altLang="zh-CN" i="1" baseline="-25000">
                <a:ea typeface="宋体" panose="02010600030101010101" pitchFamily="2" charset="-122"/>
              </a:rPr>
              <a:t>3</a:t>
            </a:r>
            <a:r>
              <a:rPr lang="en-US" altLang="zh-CN" i="1">
                <a:ea typeface="宋体" panose="02010600030101010101" pitchFamily="2" charset="-122"/>
              </a:rPr>
              <a:t>,C</a:t>
            </a:r>
            <a:r>
              <a:rPr lang="en-US" altLang="zh-CN" i="1" baseline="-25000">
                <a:ea typeface="宋体" panose="02010600030101010101" pitchFamily="2" charset="-122"/>
              </a:rPr>
              <a:t>4</a:t>
            </a:r>
            <a:r>
              <a:rPr lang="en-US" altLang="zh-CN">
                <a:ea typeface="宋体" panose="02010600030101010101" pitchFamily="2" charset="-122"/>
              </a:rPr>
              <a:t>) into the Cartesian image coordinates (</a:t>
            </a:r>
            <a:r>
              <a:rPr lang="en-US" altLang="zh-CN" i="1">
                <a:ea typeface="宋体" panose="02010600030101010101" pitchFamily="2" charset="-122"/>
              </a:rPr>
              <a:t>C</a:t>
            </a:r>
            <a:r>
              <a:rPr lang="en-US" altLang="zh-CN" i="1" baseline="-25000">
                <a:ea typeface="宋体" panose="02010600030101010101" pitchFamily="2" charset="-122"/>
              </a:rPr>
              <a:t>1</a:t>
            </a:r>
            <a:r>
              <a:rPr lang="en-US" altLang="zh-CN" i="1">
                <a:ea typeface="宋体" panose="02010600030101010101" pitchFamily="2" charset="-122"/>
              </a:rPr>
              <a:t>/C</a:t>
            </a:r>
            <a:r>
              <a:rPr lang="en-US" altLang="zh-CN" i="1" baseline="-25000">
                <a:ea typeface="宋体" panose="02010600030101010101" pitchFamily="2" charset="-122"/>
              </a:rPr>
              <a:t>4</a:t>
            </a:r>
            <a:r>
              <a:rPr lang="en-US" altLang="zh-CN" i="1">
                <a:ea typeface="宋体" panose="02010600030101010101" pitchFamily="2" charset="-122"/>
              </a:rPr>
              <a:t>, C</a:t>
            </a:r>
            <a:r>
              <a:rPr lang="en-US" altLang="zh-CN" i="1" baseline="-25000">
                <a:ea typeface="宋体" panose="02010600030101010101" pitchFamily="2" charset="-122"/>
              </a:rPr>
              <a:t>2</a:t>
            </a:r>
            <a:r>
              <a:rPr lang="en-US" altLang="zh-CN" i="1">
                <a:ea typeface="宋体" panose="02010600030101010101" pitchFamily="2" charset="-122"/>
              </a:rPr>
              <a:t>/C</a:t>
            </a:r>
            <a:r>
              <a:rPr lang="en-US" altLang="zh-CN" i="1" baseline="-25000">
                <a:ea typeface="宋体" panose="02010600030101010101" pitchFamily="2" charset="-122"/>
              </a:rPr>
              <a:t>4</a:t>
            </a:r>
            <a:r>
              <a:rPr lang="en-US" altLang="zh-CN" i="1">
                <a:ea typeface="宋体" panose="02010600030101010101" pitchFamily="2" charset="-122"/>
              </a:rPr>
              <a:t>,C</a:t>
            </a:r>
            <a:r>
              <a:rPr lang="en-US" altLang="zh-CN" i="1" baseline="-25000">
                <a:ea typeface="宋体" panose="02010600030101010101" pitchFamily="2" charset="-122"/>
              </a:rPr>
              <a:t>3</a:t>
            </a:r>
            <a:r>
              <a:rPr lang="en-US" altLang="zh-CN" i="1">
                <a:ea typeface="宋体" panose="02010600030101010101" pitchFamily="2" charset="-122"/>
              </a:rPr>
              <a:t>/C</a:t>
            </a:r>
            <a:r>
              <a:rPr lang="en-US" altLang="zh-CN" i="1" baseline="-25000">
                <a:ea typeface="宋体" panose="02010600030101010101" pitchFamily="2" charset="-122"/>
              </a:rPr>
              <a:t>4</a:t>
            </a:r>
            <a:r>
              <a:rPr lang="en-US" altLang="zh-CN">
                <a:ea typeface="宋体" panose="02010600030101010101" pitchFamily="2" charset="-122"/>
              </a:rPr>
              <a:t>)</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0258"/>
                                        </p:tgtEl>
                                        <p:attrNameLst>
                                          <p:attrName>style.visibility</p:attrName>
                                        </p:attrNameLst>
                                      </p:cBhvr>
                                      <p:to>
                                        <p:strVal val="visible"/>
                                      </p:to>
                                    </p:set>
                                    <p:anim to="" calcmode="lin" valueType="num">
                                      <p:cBhvr>
                                        <p:cTn id="7" dur="1" fill="hold"/>
                                        <p:tgtEl>
                                          <p:spTgt spid="48025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0259">
                                            <p:txEl>
                                              <p:pRg st="0" end="0"/>
                                            </p:txEl>
                                          </p:spTgt>
                                        </p:tgtEl>
                                        <p:attrNameLst>
                                          <p:attrName>style.visibility</p:attrName>
                                        </p:attrNameLst>
                                      </p:cBhvr>
                                      <p:to>
                                        <p:strVal val="visible"/>
                                      </p:to>
                                    </p:set>
                                    <p:anim to="" calcmode="lin" valueType="num">
                                      <p:cBhvr>
                                        <p:cTn id="12" dur="1" fill="hold"/>
                                        <p:tgtEl>
                                          <p:spTgt spid="480259">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80259">
                                            <p:txEl>
                                              <p:pRg st="1" end="1"/>
                                            </p:txEl>
                                          </p:spTgt>
                                        </p:tgtEl>
                                        <p:attrNameLst>
                                          <p:attrName>style.visibility</p:attrName>
                                        </p:attrNameLst>
                                      </p:cBhvr>
                                      <p:to>
                                        <p:strVal val="visible"/>
                                      </p:to>
                                    </p:set>
                                    <p:anim to="" calcmode="lin" valueType="num">
                                      <p:cBhvr>
                                        <p:cTn id="17" dur="1" fill="hold"/>
                                        <p:tgtEl>
                                          <p:spTgt spid="480259">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80259">
                                            <p:txEl>
                                              <p:pRg st="2" end="2"/>
                                            </p:txEl>
                                          </p:spTgt>
                                        </p:tgtEl>
                                        <p:attrNameLst>
                                          <p:attrName>style.visibility</p:attrName>
                                        </p:attrNameLst>
                                      </p:cBhvr>
                                      <p:to>
                                        <p:strVal val="visible"/>
                                      </p:to>
                                    </p:set>
                                    <p:anim to="" calcmode="lin" valueType="num">
                                      <p:cBhvr>
                                        <p:cTn id="22" dur="1" fill="hold"/>
                                        <p:tgtEl>
                                          <p:spTgt spid="480259">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80259">
                                            <p:txEl>
                                              <p:pRg st="3" end="3"/>
                                            </p:txEl>
                                          </p:spTgt>
                                        </p:tgtEl>
                                        <p:attrNameLst>
                                          <p:attrName>style.visibility</p:attrName>
                                        </p:attrNameLst>
                                      </p:cBhvr>
                                      <p:to>
                                        <p:strVal val="visible"/>
                                      </p:to>
                                    </p:set>
                                    <p:anim to="" calcmode="lin" valueType="num">
                                      <p:cBhvr>
                                        <p:cTn id="27" dur="1" fill="hold"/>
                                        <p:tgtEl>
                                          <p:spTgt spid="480259">
                                            <p:txEl>
                                              <p:pRg st="3" end="3"/>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p:bldP spid="48025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The perspective matrix </a:t>
            </a:r>
            <a:r>
              <a:rPr lang="en-US" altLang="zh-CN" sz="2800" i="1" dirty="0">
                <a:latin typeface="Arial" panose="020B0604020202020204" pitchFamily="34" charset="0"/>
                <a:ea typeface="宋体" panose="02010600030101010101" pitchFamily="2" charset="-122"/>
              </a:rPr>
              <a:t>P</a:t>
            </a:r>
          </a:p>
        </p:txBody>
      </p:sp>
      <p:sp>
        <p:nvSpPr>
          <p:cNvPr id="481283" name="Rectangle 3"/>
          <p:cNvSpPr>
            <a:spLocks noGrp="1" noChangeArrowheads="1"/>
          </p:cNvSpPr>
          <p:nvPr>
            <p:ph type="body" idx="1"/>
          </p:nvPr>
        </p:nvSpPr>
        <p:spPr/>
        <p:txBody>
          <a:bodyPr/>
          <a:lstStyle/>
          <a:p>
            <a:endParaRPr lang="zh-CN" altLang="en-US" dirty="0">
              <a:ea typeface="宋体" panose="02010600030101010101" pitchFamily="2" charset="-122"/>
            </a:endParaRPr>
          </a:p>
          <a:p>
            <a:endParaRPr lang="zh-CN" altLang="en-US" dirty="0">
              <a:ea typeface="宋体" panose="02010600030101010101" pitchFamily="2" charset="-122"/>
            </a:endParaRPr>
          </a:p>
          <a:p>
            <a:endParaRPr lang="zh-CN" altLang="en-US"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The perspective transform relates the homogeneous world coordinates with the homogeneous image coordinates :</a:t>
            </a:r>
          </a:p>
        </p:txBody>
      </p:sp>
      <p:sp>
        <p:nvSpPr>
          <p:cNvPr id="18436" name="Rectangle 5"/>
          <p:cNvSpPr>
            <a:spLocks noChangeArrowheads="1"/>
          </p:cNvSpPr>
          <p:nvPr/>
        </p:nvSpPr>
        <p:spPr bwMode="auto">
          <a:xfrm>
            <a:off x="4854162" y="2868826"/>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1284" name="Object 4"/>
          <p:cNvGraphicFramePr>
            <a:graphicFrameLocks noChangeAspect="1"/>
          </p:cNvGraphicFramePr>
          <p:nvPr/>
        </p:nvGraphicFramePr>
        <p:xfrm>
          <a:off x="3159258" y="1107819"/>
          <a:ext cx="2418027" cy="1929909"/>
        </p:xfrm>
        <a:graphic>
          <a:graphicData uri="http://schemas.openxmlformats.org/presentationml/2006/ole">
            <mc:AlternateContent xmlns:mc="http://schemas.openxmlformats.org/markup-compatibility/2006">
              <mc:Choice xmlns:v="urn:schemas-microsoft-com:vml" Requires="v">
                <p:oleObj spid="_x0000_s22548" name="公式" r:id="rId4" imgW="1261110" imgH="1029970" progId="Equation.3">
                  <p:embed/>
                </p:oleObj>
              </mc:Choice>
              <mc:Fallback>
                <p:oleObj name="公式" r:id="rId4" imgW="1261110" imgH="1029970" progId="Equation.3">
                  <p:embed/>
                  <p:pic>
                    <p:nvPicPr>
                      <p:cNvPr id="0" name="图片 225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258" y="1107819"/>
                        <a:ext cx="2418027" cy="192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286" name="Object 6"/>
          <p:cNvGraphicFramePr>
            <a:graphicFrameLocks noChangeAspect="1"/>
          </p:cNvGraphicFramePr>
          <p:nvPr/>
        </p:nvGraphicFramePr>
        <p:xfrm>
          <a:off x="3002757" y="4827281"/>
          <a:ext cx="3823097" cy="1777856"/>
        </p:xfrm>
        <a:graphic>
          <a:graphicData uri="http://schemas.openxmlformats.org/presentationml/2006/ole">
            <mc:AlternateContent xmlns:mc="http://schemas.openxmlformats.org/markup-compatibility/2006">
              <mc:Choice xmlns:v="urn:schemas-microsoft-com:vml" Requires="v">
                <p:oleObj spid="_x0000_s22549" name="公式" r:id="rId6" imgW="2186305" imgH="1029970" progId="Equation.3">
                  <p:embed/>
                </p:oleObj>
              </mc:Choice>
              <mc:Fallback>
                <p:oleObj name="公式" r:id="rId6" imgW="2186305" imgH="1029970" progId="Equation.3">
                  <p:embed/>
                  <p:pic>
                    <p:nvPicPr>
                      <p:cNvPr id="0" name="图片 225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757" y="4827281"/>
                        <a:ext cx="3823097" cy="177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1282"/>
                                        </p:tgtEl>
                                        <p:attrNameLst>
                                          <p:attrName>style.visibility</p:attrName>
                                        </p:attrNameLst>
                                      </p:cBhvr>
                                      <p:to>
                                        <p:strVal val="visible"/>
                                      </p:to>
                                    </p:set>
                                    <p:anim to="" calcmode="lin" valueType="num">
                                      <p:cBhvr>
                                        <p:cTn id="7" dur="1" fill="hold"/>
                                        <p:tgtEl>
                                          <p:spTgt spid="48128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81284"/>
                                        </p:tgtEl>
                                        <p:attrNameLst>
                                          <p:attrName>style.visibility</p:attrName>
                                        </p:attrNameLst>
                                      </p:cBhvr>
                                      <p:to>
                                        <p:strVal val="visible"/>
                                      </p:to>
                                    </p:set>
                                    <p:anim to="" calcmode="lin" valueType="num">
                                      <p:cBhvr>
                                        <p:cTn id="12" dur="1" fill="hold"/>
                                        <p:tgtEl>
                                          <p:spTgt spid="48128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81283">
                                            <p:txEl>
                                              <p:pRg st="4" end="4"/>
                                            </p:txEl>
                                          </p:spTgt>
                                        </p:tgtEl>
                                        <p:attrNameLst>
                                          <p:attrName>style.visibility</p:attrName>
                                        </p:attrNameLst>
                                      </p:cBhvr>
                                      <p:to>
                                        <p:strVal val="visible"/>
                                      </p:to>
                                    </p:set>
                                    <p:anim to="" calcmode="lin" valueType="num">
                                      <p:cBhvr>
                                        <p:cTn id="17" dur="1" fill="hold"/>
                                        <p:tgtEl>
                                          <p:spTgt spid="481283">
                                            <p:txEl>
                                              <p:pRg st="4" end="4"/>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81286"/>
                                        </p:tgtEl>
                                        <p:attrNameLst>
                                          <p:attrName>style.visibility</p:attrName>
                                        </p:attrNameLst>
                                      </p:cBhvr>
                                      <p:to>
                                        <p:strVal val="visible"/>
                                      </p:to>
                                    </p:set>
                                    <p:anim to="" calcmode="lin" valueType="num">
                                      <p:cBhvr>
                                        <p:cTn id="22" dur="1" fill="hold"/>
                                        <p:tgtEl>
                                          <p:spTgt spid="48128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2" grpId="0"/>
      <p:bldP spid="48128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The perspective matrix </a:t>
            </a:r>
            <a:r>
              <a:rPr lang="en-US" altLang="zh-CN" sz="2800" i="1" dirty="0">
                <a:latin typeface="Arial" panose="020B0604020202020204" pitchFamily="34" charset="0"/>
                <a:ea typeface="宋体" panose="02010600030101010101" pitchFamily="2" charset="-122"/>
              </a:rPr>
              <a:t>P</a:t>
            </a:r>
            <a:endParaRPr lang="zh-CN" altLang="en-US" sz="2800" i="1" dirty="0">
              <a:latin typeface="Arial" panose="020B0604020202020204" pitchFamily="34" charset="0"/>
              <a:ea typeface="宋体" panose="02010600030101010101" pitchFamily="2" charset="-122"/>
            </a:endParaRPr>
          </a:p>
        </p:txBody>
      </p:sp>
      <p:sp>
        <p:nvSpPr>
          <p:cNvPr id="482307" name="Rectangle 3"/>
          <p:cNvSpPr>
            <a:spLocks noGrp="1" noChangeArrowheads="1"/>
          </p:cNvSpPr>
          <p:nvPr>
            <p:ph type="body" idx="1"/>
          </p:nvPr>
        </p:nvSpPr>
        <p:spPr/>
        <p:txBody>
          <a:bodyPr/>
          <a:lstStyle/>
          <a:p>
            <a:r>
              <a:rPr lang="en-US" altLang="zh-CN" dirty="0">
                <a:ea typeface="宋体" panose="02010600030101010101" pitchFamily="2" charset="-122"/>
              </a:rPr>
              <a:t>We can easily derive the Cartesian image coordinates from the mentioned equation:</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a:p>
            <a:r>
              <a:rPr lang="en-US" altLang="zh-CN" dirty="0">
                <a:ea typeface="宋体" panose="02010600030101010101" pitchFamily="2" charset="-122"/>
              </a:rPr>
              <a:t>The inverse perspective matrix is given by</a:t>
            </a:r>
          </a:p>
          <a:p>
            <a:pPr>
              <a:buFontTx/>
              <a:buNone/>
            </a:pPr>
            <a:endParaRPr lang="en-US" altLang="zh-CN" dirty="0">
              <a:ea typeface="宋体" panose="02010600030101010101" pitchFamily="2" charset="-122"/>
            </a:endParaRPr>
          </a:p>
        </p:txBody>
      </p:sp>
      <p:sp>
        <p:nvSpPr>
          <p:cNvPr id="19460" name="Rectangle 5"/>
          <p:cNvSpPr>
            <a:spLocks noChangeArrowheads="1"/>
          </p:cNvSpPr>
          <p:nvPr/>
        </p:nvSpPr>
        <p:spPr bwMode="auto">
          <a:xfrm>
            <a:off x="4854162" y="3149540"/>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2308" name="Object 4"/>
          <p:cNvGraphicFramePr>
            <a:graphicFrameLocks noChangeAspect="1"/>
          </p:cNvGraphicFramePr>
          <p:nvPr/>
        </p:nvGraphicFramePr>
        <p:xfrm>
          <a:off x="3176505" y="2378118"/>
          <a:ext cx="3355313" cy="1223112"/>
        </p:xfrm>
        <a:graphic>
          <a:graphicData uri="http://schemas.openxmlformats.org/presentationml/2006/ole">
            <mc:AlternateContent xmlns:mc="http://schemas.openxmlformats.org/markup-compatibility/2006">
              <mc:Choice xmlns:v="urn:schemas-microsoft-com:vml" Requires="v">
                <p:oleObj spid="_x0000_s23572" name="公式" r:id="rId4" imgW="1143000" imgH="431800" progId="Equation.3">
                  <p:embed/>
                </p:oleObj>
              </mc:Choice>
              <mc:Fallback>
                <p:oleObj name="公式" r:id="rId4" imgW="1143000" imgH="431800" progId="Equation.3">
                  <p:embed/>
                  <p:pic>
                    <p:nvPicPr>
                      <p:cNvPr id="0" name="图片 235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505" y="2378118"/>
                        <a:ext cx="3355313" cy="12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2" name="Rectangle 7"/>
          <p:cNvSpPr>
            <a:spLocks noChangeArrowheads="1"/>
          </p:cNvSpPr>
          <p:nvPr/>
        </p:nvSpPr>
        <p:spPr bwMode="auto">
          <a:xfrm>
            <a:off x="4854162" y="2868826"/>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
        <p:nvSpPr>
          <p:cNvPr id="19463" name="Rectangle 9"/>
          <p:cNvSpPr>
            <a:spLocks noChangeArrowheads="1"/>
          </p:cNvSpPr>
          <p:nvPr/>
        </p:nvSpPr>
        <p:spPr bwMode="auto">
          <a:xfrm>
            <a:off x="4854162" y="2868826"/>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2312" name="Object 8"/>
          <p:cNvGraphicFramePr>
            <a:graphicFrameLocks noChangeAspect="1"/>
          </p:cNvGraphicFramePr>
          <p:nvPr/>
        </p:nvGraphicFramePr>
        <p:xfrm>
          <a:off x="3152800" y="4473277"/>
          <a:ext cx="3197092" cy="2376044"/>
        </p:xfrm>
        <a:graphic>
          <a:graphicData uri="http://schemas.openxmlformats.org/presentationml/2006/ole">
            <mc:AlternateContent xmlns:mc="http://schemas.openxmlformats.org/markup-compatibility/2006">
              <mc:Choice xmlns:v="urn:schemas-microsoft-com:vml" Requires="v">
                <p:oleObj spid="_x0000_s23573" name="公式" r:id="rId6" imgW="1257300" imgH="965200" progId="Equation.3">
                  <p:embed/>
                </p:oleObj>
              </mc:Choice>
              <mc:Fallback>
                <p:oleObj name="公式" r:id="rId6" imgW="1257300" imgH="965200" progId="Equation.3">
                  <p:embed/>
                  <p:pic>
                    <p:nvPicPr>
                      <p:cNvPr id="0" name="图片 235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800" y="4473277"/>
                        <a:ext cx="3197092" cy="237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2306"/>
                                        </p:tgtEl>
                                        <p:attrNameLst>
                                          <p:attrName>style.visibility</p:attrName>
                                        </p:attrNameLst>
                                      </p:cBhvr>
                                      <p:to>
                                        <p:strVal val="visible"/>
                                      </p:to>
                                    </p:set>
                                    <p:anim to="" calcmode="lin" valueType="num">
                                      <p:cBhvr>
                                        <p:cTn id="7" dur="1" fill="hold"/>
                                        <p:tgtEl>
                                          <p:spTgt spid="48230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2307">
                                            <p:txEl>
                                              <p:pRg st="0" end="0"/>
                                            </p:txEl>
                                          </p:spTgt>
                                        </p:tgtEl>
                                        <p:attrNameLst>
                                          <p:attrName>style.visibility</p:attrName>
                                        </p:attrNameLst>
                                      </p:cBhvr>
                                      <p:to>
                                        <p:strVal val="visible"/>
                                      </p:to>
                                    </p:set>
                                    <p:anim to="" calcmode="lin" valueType="num">
                                      <p:cBhvr>
                                        <p:cTn id="12" dur="1" fill="hold"/>
                                        <p:tgtEl>
                                          <p:spTgt spid="482307">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82308"/>
                                        </p:tgtEl>
                                        <p:attrNameLst>
                                          <p:attrName>style.visibility</p:attrName>
                                        </p:attrNameLst>
                                      </p:cBhvr>
                                      <p:to>
                                        <p:strVal val="visible"/>
                                      </p:to>
                                    </p:set>
                                    <p:anim to="" calcmode="lin" valueType="num">
                                      <p:cBhvr>
                                        <p:cTn id="17" dur="1" fill="hold"/>
                                        <p:tgtEl>
                                          <p:spTgt spid="48230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82307">
                                            <p:txEl>
                                              <p:pRg st="4" end="4"/>
                                            </p:txEl>
                                          </p:spTgt>
                                        </p:tgtEl>
                                        <p:attrNameLst>
                                          <p:attrName>style.visibility</p:attrName>
                                        </p:attrNameLst>
                                      </p:cBhvr>
                                      <p:to>
                                        <p:strVal val="visible"/>
                                      </p:to>
                                    </p:set>
                                    <p:anim to="" calcmode="lin" valueType="num">
                                      <p:cBhvr>
                                        <p:cTn id="22" dur="1" fill="hold"/>
                                        <p:tgtEl>
                                          <p:spTgt spid="482307">
                                            <p:txEl>
                                              <p:pRg st="4" end="4"/>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82312"/>
                                        </p:tgtEl>
                                        <p:attrNameLst>
                                          <p:attrName>style.visibility</p:attrName>
                                        </p:attrNameLst>
                                      </p:cBhvr>
                                      <p:to>
                                        <p:strVal val="visible"/>
                                      </p:to>
                                    </p:set>
                                    <p:anim to="" calcmode="lin" valueType="num">
                                      <p:cBhvr>
                                        <p:cTn id="27" dur="1" fill="hold"/>
                                        <p:tgtEl>
                                          <p:spTgt spid="4823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6" grpId="0"/>
      <p:bldP spid="48230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Model</a:t>
            </a:r>
          </a:p>
        </p:txBody>
      </p:sp>
      <p:sp>
        <p:nvSpPr>
          <p:cNvPr id="483331" name="Rectangle 3"/>
          <p:cNvSpPr>
            <a:spLocks noGrp="1" noChangeArrowheads="1"/>
          </p:cNvSpPr>
          <p:nvPr>
            <p:ph type="body" idx="1"/>
          </p:nvPr>
        </p:nvSpPr>
        <p:spPr/>
        <p:txBody>
          <a:bodyPr/>
          <a:lstStyle/>
          <a:p>
            <a:r>
              <a:rPr lang="en-US" altLang="zh-CN">
                <a:ea typeface="宋体" panose="02010600030101010101" pitchFamily="2" charset="-122"/>
              </a:rPr>
              <a:t>The perspective transform relates the world coordinates with the image coordinates when the camera is located at the origin of the world coordinates. However, in real life we need to translate and rotate the camera in order to bring the object of interest in the field of view The complete camera model involves several other transformations besides the perspective transform</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3330"/>
                                        </p:tgtEl>
                                        <p:attrNameLst>
                                          <p:attrName>style.visibility</p:attrName>
                                        </p:attrNameLst>
                                      </p:cBhvr>
                                      <p:to>
                                        <p:strVal val="visible"/>
                                      </p:to>
                                    </p:set>
                                    <p:anim to="" calcmode="lin" valueType="num">
                                      <p:cBhvr>
                                        <p:cTn id="7" dur="1" fill="hold"/>
                                        <p:tgtEl>
                                          <p:spTgt spid="483330"/>
                                        </p:tgtEl>
                                      </p:cBhvr>
                                    </p:anim>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483331">
                                            <p:txEl>
                                              <p:pRg st="0" end="0"/>
                                            </p:txEl>
                                          </p:spTgt>
                                        </p:tgtEl>
                                        <p:attrNameLst>
                                          <p:attrName>style.visibility</p:attrName>
                                        </p:attrNameLst>
                                      </p:cBhvr>
                                      <p:to>
                                        <p:strVal val="visible"/>
                                      </p:to>
                                    </p:set>
                                    <p:anim calcmode="discrete" valueType="clr">
                                      <p:cBhvr override="childStyle">
                                        <p:cTn id="12" dur="80"/>
                                        <p:tgtEl>
                                          <p:spTgt spid="48333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83331">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48333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0" grpId="0"/>
      <p:bldP spid="48333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How to translate WHC to CIC</a:t>
            </a:r>
          </a:p>
        </p:txBody>
      </p:sp>
      <p:sp>
        <p:nvSpPr>
          <p:cNvPr id="484355" name="Rectangle 3"/>
          <p:cNvSpPr>
            <a:spLocks noGrp="1" noChangeArrowheads="1"/>
          </p:cNvSpPr>
          <p:nvPr>
            <p:ph type="body" idx="1"/>
          </p:nvPr>
        </p:nvSpPr>
        <p:spPr/>
        <p:txBody>
          <a:bodyPr/>
          <a:lstStyle/>
          <a:p>
            <a:pPr>
              <a:lnSpc>
                <a:spcPct val="90000"/>
              </a:lnSpc>
            </a:pPr>
            <a:r>
              <a:rPr lang="en-US" altLang="zh-CN">
                <a:ea typeface="宋体" panose="02010600030101010101" pitchFamily="2" charset="-122"/>
              </a:rPr>
              <a:t>Assuming the world homogeneous coordinates (WHC) </a:t>
            </a:r>
            <a:r>
              <a:rPr lang="en-US" altLang="zh-CN" i="1">
                <a:ea typeface="宋体" panose="02010600030101010101" pitchFamily="2" charset="-122"/>
              </a:rPr>
              <a:t>W</a:t>
            </a:r>
            <a:r>
              <a:rPr lang="en-US" altLang="zh-CN" i="1" baseline="-25000">
                <a:ea typeface="宋体" panose="02010600030101010101" pitchFamily="2" charset="-122"/>
              </a:rPr>
              <a:t>h</a:t>
            </a:r>
            <a:r>
              <a:rPr lang="en-US" altLang="zh-CN" i="1">
                <a:ea typeface="宋体" panose="02010600030101010101" pitchFamily="2" charset="-122"/>
              </a:rPr>
              <a:t>, </a:t>
            </a:r>
            <a:r>
              <a:rPr lang="en-US" altLang="zh-CN">
                <a:ea typeface="宋体" panose="02010600030101010101" pitchFamily="2" charset="-122"/>
              </a:rPr>
              <a:t>the camera image coordinates</a:t>
            </a:r>
            <a:r>
              <a:rPr lang="en-US" altLang="zh-CN" i="1">
                <a:ea typeface="宋体" panose="02010600030101010101" pitchFamily="2" charset="-122"/>
              </a:rPr>
              <a:t> (CIC)C</a:t>
            </a:r>
            <a:r>
              <a:rPr lang="en-US" altLang="zh-CN" i="1" baseline="-25000">
                <a:ea typeface="宋体" panose="02010600030101010101" pitchFamily="2" charset="-122"/>
              </a:rPr>
              <a:t>h</a:t>
            </a:r>
          </a:p>
          <a:p>
            <a:pPr>
              <a:lnSpc>
                <a:spcPct val="90000"/>
              </a:lnSpc>
            </a:pPr>
            <a:r>
              <a:rPr lang="en-US" altLang="zh-CN">
                <a:ea typeface="宋体" panose="02010600030101010101" pitchFamily="2" charset="-122"/>
              </a:rPr>
              <a:t>The camera first locates the origin of the WHC, is then translated by(</a:t>
            </a:r>
            <a:r>
              <a:rPr lang="en-US" altLang="zh-CN" i="1">
                <a:ea typeface="宋体" panose="02010600030101010101" pitchFamily="2" charset="-122"/>
              </a:rPr>
              <a:t>X</a:t>
            </a:r>
            <a:r>
              <a:rPr lang="en-US" altLang="zh-CN" i="1" baseline="-25000">
                <a:ea typeface="宋体" panose="02010600030101010101" pitchFamily="2" charset="-122"/>
              </a:rPr>
              <a:t>0</a:t>
            </a:r>
            <a:r>
              <a:rPr lang="en-US" altLang="zh-CN" i="1">
                <a:ea typeface="宋体" panose="02010600030101010101" pitchFamily="2" charset="-122"/>
              </a:rPr>
              <a:t>,Y</a:t>
            </a:r>
            <a:r>
              <a:rPr lang="en-US" altLang="zh-CN" i="1" baseline="-25000">
                <a:ea typeface="宋体" panose="02010600030101010101" pitchFamily="2" charset="-122"/>
              </a:rPr>
              <a:t>0</a:t>
            </a:r>
            <a:r>
              <a:rPr lang="en-US" altLang="zh-CN" i="1">
                <a:ea typeface="宋体" panose="02010600030101010101" pitchFamily="2" charset="-122"/>
              </a:rPr>
              <a:t>,Z</a:t>
            </a:r>
            <a:r>
              <a:rPr lang="en-US" altLang="zh-CN" i="1" baseline="-25000">
                <a:ea typeface="宋体" panose="02010600030101010101" pitchFamily="2" charset="-122"/>
              </a:rPr>
              <a:t>0</a:t>
            </a:r>
            <a:r>
              <a:rPr lang="en-US" altLang="zh-CN">
                <a:ea typeface="宋体" panose="02010600030101010101" pitchFamily="2" charset="-122"/>
              </a:rPr>
              <a:t>)(matrix </a:t>
            </a:r>
            <a:r>
              <a:rPr lang="en-US" altLang="zh-CN" i="1">
                <a:ea typeface="宋体" panose="02010600030101010101" pitchFamily="2" charset="-122"/>
              </a:rPr>
              <a:t>G</a:t>
            </a:r>
            <a:r>
              <a:rPr lang="en-US" altLang="zh-CN">
                <a:ea typeface="宋体" panose="02010600030101010101" pitchFamily="2" charset="-122"/>
              </a:rPr>
              <a:t>), then rotated around the </a:t>
            </a:r>
            <a:r>
              <a:rPr lang="en-US" altLang="zh-CN" i="1">
                <a:ea typeface="宋体" panose="02010600030101010101" pitchFamily="2" charset="-122"/>
              </a:rPr>
              <a:t>Z</a:t>
            </a:r>
            <a:r>
              <a:rPr lang="en-US" altLang="zh-CN">
                <a:ea typeface="宋体" panose="02010600030101010101" pitchFamily="2" charset="-122"/>
              </a:rPr>
              <a:t>-axis by </a:t>
            </a:r>
            <a:r>
              <a:rPr lang="el-GR" altLang="zh-CN" i="1"/>
              <a:t>θ</a:t>
            </a:r>
            <a:r>
              <a:rPr lang="en-US" altLang="zh-CN">
                <a:ea typeface="宋体" panose="02010600030101010101" pitchFamily="2" charset="-122"/>
              </a:rPr>
              <a:t> in the counterclockwise direction (matrix     ), rotated again around the </a:t>
            </a:r>
            <a:r>
              <a:rPr lang="en-US" altLang="zh-CN" i="1">
                <a:ea typeface="宋体" panose="02010600030101010101" pitchFamily="2" charset="-122"/>
              </a:rPr>
              <a:t>X</a:t>
            </a:r>
            <a:r>
              <a:rPr lang="en-US" altLang="zh-CN">
                <a:ea typeface="宋体" panose="02010600030101010101" pitchFamily="2" charset="-122"/>
              </a:rPr>
              <a:t>-axis by </a:t>
            </a:r>
            <a:r>
              <a:rPr lang="el-GR" altLang="zh-CN" i="1"/>
              <a:t>Φ</a:t>
            </a:r>
            <a:r>
              <a:rPr lang="en-US" altLang="zh-CN">
                <a:ea typeface="宋体" panose="02010600030101010101" pitchFamily="2" charset="-122"/>
              </a:rPr>
              <a:t> in the counterclockwise direction (matrix     ), and then translated by (</a:t>
            </a:r>
            <a:r>
              <a:rPr lang="en-US" altLang="zh-CN" i="1">
                <a:ea typeface="宋体" panose="02010600030101010101" pitchFamily="2" charset="-122"/>
              </a:rPr>
              <a:t>r</a:t>
            </a:r>
            <a:r>
              <a:rPr lang="en-US" altLang="zh-CN" i="1" baseline="-25000">
                <a:ea typeface="宋体" panose="02010600030101010101" pitchFamily="2" charset="-122"/>
              </a:rPr>
              <a:t>1</a:t>
            </a:r>
            <a:r>
              <a:rPr lang="en-US" altLang="zh-CN" i="1">
                <a:ea typeface="宋体" panose="02010600030101010101" pitchFamily="2" charset="-122"/>
              </a:rPr>
              <a:t>,r</a:t>
            </a:r>
            <a:r>
              <a:rPr lang="en-US" altLang="zh-CN" i="1" baseline="-25000">
                <a:ea typeface="宋体" panose="02010600030101010101" pitchFamily="2" charset="-122"/>
              </a:rPr>
              <a:t>2</a:t>
            </a:r>
            <a:r>
              <a:rPr lang="en-US" altLang="zh-CN" i="1">
                <a:ea typeface="宋体" panose="02010600030101010101" pitchFamily="2" charset="-122"/>
              </a:rPr>
              <a:t>,r</a:t>
            </a:r>
            <a:r>
              <a:rPr lang="en-US" altLang="zh-CN" i="1" baseline="-25000">
                <a:ea typeface="宋体" panose="02010600030101010101" pitchFamily="2" charset="-122"/>
              </a:rPr>
              <a:t>3</a:t>
            </a:r>
            <a:r>
              <a:rPr lang="en-US" altLang="zh-CN">
                <a:ea typeface="宋体" panose="02010600030101010101" pitchFamily="2" charset="-122"/>
              </a:rPr>
              <a:t>) (matrix </a:t>
            </a:r>
            <a:r>
              <a:rPr lang="en-US" altLang="zh-CN" i="1">
                <a:ea typeface="宋体" panose="02010600030101010101" pitchFamily="2" charset="-122"/>
              </a:rPr>
              <a:t>C</a:t>
            </a:r>
            <a:r>
              <a:rPr lang="en-US" altLang="zh-CN">
                <a:ea typeface="宋体" panose="02010600030101010101" pitchFamily="2" charset="-122"/>
              </a:rPr>
              <a:t>). Hence, we have</a:t>
            </a:r>
            <a:endParaRPr lang="el-GR" altLang="zh-CN" baseline="-25000"/>
          </a:p>
        </p:txBody>
      </p:sp>
      <p:sp>
        <p:nvSpPr>
          <p:cNvPr id="21508" name="Rectangle 5"/>
          <p:cNvSpPr>
            <a:spLocks noChangeArrowheads="1"/>
          </p:cNvSpPr>
          <p:nvPr/>
        </p:nvSpPr>
        <p:spPr bwMode="auto">
          <a:xfrm>
            <a:off x="4854162" y="3249795"/>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4356" name="Object 4"/>
          <p:cNvGraphicFramePr>
            <a:graphicFrameLocks noChangeAspect="1"/>
          </p:cNvGraphicFramePr>
          <p:nvPr/>
        </p:nvGraphicFramePr>
        <p:xfrm>
          <a:off x="3728864" y="3369447"/>
          <a:ext cx="472942" cy="477882"/>
        </p:xfrm>
        <a:graphic>
          <a:graphicData uri="http://schemas.openxmlformats.org/presentationml/2006/ole">
            <mc:AlternateContent xmlns:mc="http://schemas.openxmlformats.org/markup-compatibility/2006">
              <mc:Choice xmlns:v="urn:schemas-microsoft-com:vml" Requires="v">
                <p:oleObj spid="_x0000_s24604" name="公式" r:id="rId4" imgW="228600" imgH="241300" progId="Equation.3">
                  <p:embed/>
                </p:oleObj>
              </mc:Choice>
              <mc:Fallback>
                <p:oleObj name="公式" r:id="rId4" imgW="228600" imgH="241300" progId="Equation.3">
                  <p:embed/>
                  <p:pic>
                    <p:nvPicPr>
                      <p:cNvPr id="0" name="图片 2459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8864" y="3369447"/>
                        <a:ext cx="472942" cy="47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Rectangle 7"/>
          <p:cNvSpPr>
            <a:spLocks noChangeArrowheads="1"/>
          </p:cNvSpPr>
          <p:nvPr/>
        </p:nvSpPr>
        <p:spPr bwMode="auto">
          <a:xfrm>
            <a:off x="4854162" y="3239770"/>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4358" name="Object 6"/>
          <p:cNvGraphicFramePr>
            <a:graphicFrameLocks noChangeAspect="1"/>
          </p:cNvGraphicFramePr>
          <p:nvPr/>
        </p:nvGraphicFramePr>
        <p:xfrm>
          <a:off x="9201472" y="3722753"/>
          <a:ext cx="474663" cy="497933"/>
        </p:xfrm>
        <a:graphic>
          <a:graphicData uri="http://schemas.openxmlformats.org/presentationml/2006/ole">
            <mc:AlternateContent xmlns:mc="http://schemas.openxmlformats.org/markup-compatibility/2006">
              <mc:Choice xmlns:v="urn:schemas-microsoft-com:vml" Requires="v">
                <p:oleObj spid="_x0000_s24605" name="公式" r:id="rId6" imgW="241300" imgH="254000" progId="Equation.3">
                  <p:embed/>
                </p:oleObj>
              </mc:Choice>
              <mc:Fallback>
                <p:oleObj name="公式" r:id="rId6" imgW="241300" imgH="254000" progId="Equation.3">
                  <p:embed/>
                  <p:pic>
                    <p:nvPicPr>
                      <p:cNvPr id="0" name="图片 245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1472" y="3722753"/>
                        <a:ext cx="474663" cy="49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2" name="Rectangle 9"/>
          <p:cNvSpPr>
            <a:spLocks noChangeArrowheads="1"/>
          </p:cNvSpPr>
          <p:nvPr/>
        </p:nvSpPr>
        <p:spPr bwMode="auto">
          <a:xfrm>
            <a:off x="4854162" y="3239770"/>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4360" name="Object 8"/>
          <p:cNvGraphicFramePr>
            <a:graphicFrameLocks noChangeAspect="1"/>
          </p:cNvGraphicFramePr>
          <p:nvPr/>
        </p:nvGraphicFramePr>
        <p:xfrm>
          <a:off x="3079337" y="5337373"/>
          <a:ext cx="3549650" cy="710140"/>
        </p:xfrm>
        <a:graphic>
          <a:graphicData uri="http://schemas.openxmlformats.org/presentationml/2006/ole">
            <mc:AlternateContent xmlns:mc="http://schemas.openxmlformats.org/markup-compatibility/2006">
              <mc:Choice xmlns:v="urn:schemas-microsoft-com:vml" Requires="v">
                <p:oleObj spid="_x0000_s24606" name="公式" r:id="rId8" imgW="1244600" imgH="254000" progId="Equation.3">
                  <p:embed/>
                </p:oleObj>
              </mc:Choice>
              <mc:Fallback>
                <p:oleObj name="公式" r:id="rId8" imgW="1244600" imgH="254000" progId="Equation.3">
                  <p:embed/>
                  <p:pic>
                    <p:nvPicPr>
                      <p:cNvPr id="0" name="图片 246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9337" y="5337373"/>
                        <a:ext cx="3549650" cy="71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4354"/>
                                        </p:tgtEl>
                                        <p:attrNameLst>
                                          <p:attrName>style.visibility</p:attrName>
                                        </p:attrNameLst>
                                      </p:cBhvr>
                                      <p:to>
                                        <p:strVal val="visible"/>
                                      </p:to>
                                    </p:set>
                                    <p:anim to="" calcmode="lin" valueType="num">
                                      <p:cBhvr>
                                        <p:cTn id="7" dur="1" fill="hold"/>
                                        <p:tgtEl>
                                          <p:spTgt spid="48435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4355">
                                            <p:txEl>
                                              <p:pRg st="0" end="0"/>
                                            </p:txEl>
                                          </p:spTgt>
                                        </p:tgtEl>
                                        <p:attrNameLst>
                                          <p:attrName>style.visibility</p:attrName>
                                        </p:attrNameLst>
                                      </p:cBhvr>
                                      <p:to>
                                        <p:strVal val="visible"/>
                                      </p:to>
                                    </p:set>
                                    <p:anim to="" calcmode="lin" valueType="num">
                                      <p:cBhvr>
                                        <p:cTn id="12" dur="1" fill="hold"/>
                                        <p:tgtEl>
                                          <p:spTgt spid="484355">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84355">
                                            <p:txEl>
                                              <p:pRg st="1" end="1"/>
                                            </p:txEl>
                                          </p:spTgt>
                                        </p:tgtEl>
                                        <p:attrNameLst>
                                          <p:attrName>style.visibility</p:attrName>
                                        </p:attrNameLst>
                                      </p:cBhvr>
                                      <p:to>
                                        <p:strVal val="visible"/>
                                      </p:to>
                                    </p:set>
                                    <p:anim to="" calcmode="lin" valueType="num">
                                      <p:cBhvr>
                                        <p:cTn id="17" dur="1" fill="hold"/>
                                        <p:tgtEl>
                                          <p:spTgt spid="484355">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84356"/>
                                        </p:tgtEl>
                                        <p:attrNameLst>
                                          <p:attrName>style.visibility</p:attrName>
                                        </p:attrNameLst>
                                      </p:cBhvr>
                                      <p:to>
                                        <p:strVal val="visible"/>
                                      </p:to>
                                    </p:set>
                                    <p:anim to="" calcmode="lin" valueType="num">
                                      <p:cBhvr>
                                        <p:cTn id="22" dur="1" fill="hold"/>
                                        <p:tgtEl>
                                          <p:spTgt spid="484356"/>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84358"/>
                                        </p:tgtEl>
                                        <p:attrNameLst>
                                          <p:attrName>style.visibility</p:attrName>
                                        </p:attrNameLst>
                                      </p:cBhvr>
                                      <p:to>
                                        <p:strVal val="visible"/>
                                      </p:to>
                                    </p:set>
                                    <p:anim to="" calcmode="lin" valueType="num">
                                      <p:cBhvr>
                                        <p:cTn id="27" dur="1" fill="hold"/>
                                        <p:tgtEl>
                                          <p:spTgt spid="484358"/>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84360"/>
                                        </p:tgtEl>
                                        <p:attrNameLst>
                                          <p:attrName>style.visibility</p:attrName>
                                        </p:attrNameLst>
                                      </p:cBhvr>
                                      <p:to>
                                        <p:strVal val="visible"/>
                                      </p:to>
                                    </p:set>
                                    <p:anim to="" calcmode="lin" valueType="num">
                                      <p:cBhvr>
                                        <p:cTn id="32" dur="1" fill="hold"/>
                                        <p:tgtEl>
                                          <p:spTgt spid="48436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4" grpId="0"/>
      <p:bldP spid="48435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1</a:t>
            </a:r>
            <a:r>
              <a:rPr lang="zh-CN" altLang="en-US" dirty="0">
                <a:latin typeface="隶书" panose="02010509060101010101" pitchFamily="1" charset="-122"/>
              </a:rPr>
              <a:t>章最优化方法示例</a:t>
            </a:r>
            <a:r>
              <a:rPr lang="en-US" altLang="zh-CN" dirty="0">
                <a:latin typeface="隶书" panose="02010509060101010101" pitchFamily="1" charset="-122"/>
              </a:rPr>
              <a:t>-</a:t>
            </a:r>
            <a:r>
              <a:rPr lang="zh-CN" altLang="en-US" dirty="0">
                <a:latin typeface="隶书" panose="02010509060101010101" pitchFamily="1" charset="-122"/>
              </a:rPr>
              <a:t>相机校正</a:t>
            </a:r>
            <a:endParaRPr lang="zh-CN" altLang="en-US" dirty="0">
              <a:latin typeface="Arial" panose="020B0604020202020204" pitchFamily="34" charset="0"/>
              <a:ea typeface="宋体" panose="02010600030101010101" pitchFamily="2" charset="-122"/>
            </a:endParaRPr>
          </a:p>
        </p:txBody>
      </p:sp>
      <p:graphicFrame>
        <p:nvGraphicFramePr>
          <p:cNvPr id="485380" name="Object 4"/>
          <p:cNvGraphicFramePr>
            <a:graphicFrameLocks noGrp="1" noChangeAspect="1"/>
          </p:cNvGraphicFramePr>
          <p:nvPr>
            <p:ph idx="1"/>
          </p:nvPr>
        </p:nvGraphicFramePr>
        <p:xfrm>
          <a:off x="3008784" y="1088901"/>
          <a:ext cx="3355314" cy="666697"/>
        </p:xfrm>
        <a:graphic>
          <a:graphicData uri="http://schemas.openxmlformats.org/presentationml/2006/ole">
            <mc:AlternateContent xmlns:mc="http://schemas.openxmlformats.org/markup-compatibility/2006">
              <mc:Choice xmlns:v="urn:schemas-microsoft-com:vml" Requires="v">
                <p:oleObj spid="_x0000_s25652" name="公式" r:id="rId4" imgW="1244600" imgH="254000" progId="Equation.3">
                  <p:embed/>
                </p:oleObj>
              </mc:Choice>
              <mc:Fallback>
                <p:oleObj name="公式" r:id="rId4" imgW="1244600" imgH="254000" progId="Equation.3">
                  <p:embed/>
                  <p:pic>
                    <p:nvPicPr>
                      <p:cNvPr id="0" name="图片 256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784" y="1088901"/>
                        <a:ext cx="3355314" cy="666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Rectangle 8"/>
          <p:cNvSpPr>
            <a:spLocks noChangeArrowheads="1"/>
          </p:cNvSpPr>
          <p:nvPr/>
        </p:nvSpPr>
        <p:spPr bwMode="auto">
          <a:xfrm>
            <a:off x="4854162" y="2868826"/>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5383" name="Object 7"/>
          <p:cNvGraphicFramePr>
            <a:graphicFrameLocks noChangeAspect="1"/>
          </p:cNvGraphicFramePr>
          <p:nvPr/>
        </p:nvGraphicFramePr>
        <p:xfrm>
          <a:off x="1286405" y="2126895"/>
          <a:ext cx="2651919" cy="2115381"/>
        </p:xfrm>
        <a:graphic>
          <a:graphicData uri="http://schemas.openxmlformats.org/presentationml/2006/ole">
            <mc:AlternateContent xmlns:mc="http://schemas.openxmlformats.org/markup-compatibility/2006">
              <mc:Choice xmlns:v="urn:schemas-microsoft-com:vml" Requires="v">
                <p:oleObj spid="_x0000_s25653" name="公式" r:id="rId6" imgW="1168400" imgH="965200" progId="Equation.3">
                  <p:embed/>
                </p:oleObj>
              </mc:Choice>
              <mc:Fallback>
                <p:oleObj name="公式" r:id="rId6" imgW="1168400" imgH="965200" progId="Equation.3">
                  <p:embed/>
                  <p:pic>
                    <p:nvPicPr>
                      <p:cNvPr id="0" name="图片 256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6405" y="2126895"/>
                        <a:ext cx="2651919" cy="211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Rectangle 10"/>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5385" name="Object 9"/>
          <p:cNvGraphicFramePr>
            <a:graphicFrameLocks noChangeAspect="1"/>
          </p:cNvGraphicFramePr>
          <p:nvPr/>
        </p:nvGraphicFramePr>
        <p:xfrm>
          <a:off x="4719109" y="2278949"/>
          <a:ext cx="3823097" cy="1896491"/>
        </p:xfrm>
        <a:graphic>
          <a:graphicData uri="http://schemas.openxmlformats.org/presentationml/2006/ole">
            <mc:AlternateContent xmlns:mc="http://schemas.openxmlformats.org/markup-compatibility/2006">
              <mc:Choice xmlns:v="urn:schemas-microsoft-com:vml" Requires="v">
                <p:oleObj spid="_x0000_s25654" name="公式" r:id="rId8" imgW="1790700" imgH="914400" progId="Equation.3">
                  <p:embed/>
                </p:oleObj>
              </mc:Choice>
              <mc:Fallback>
                <p:oleObj name="公式" r:id="rId8" imgW="1790700" imgH="914400" progId="Equation.3">
                  <p:embed/>
                  <p:pic>
                    <p:nvPicPr>
                      <p:cNvPr id="0" name="图片 256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9109" y="2278949"/>
                        <a:ext cx="3823097" cy="189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6" name="Rectangle 12"/>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5387" name="Object 11"/>
          <p:cNvGraphicFramePr>
            <a:graphicFrameLocks noChangeAspect="1"/>
          </p:cNvGraphicFramePr>
          <p:nvPr/>
        </p:nvGraphicFramePr>
        <p:xfrm>
          <a:off x="0" y="4703449"/>
          <a:ext cx="3666596" cy="1858060"/>
        </p:xfrm>
        <a:graphic>
          <a:graphicData uri="http://schemas.openxmlformats.org/presentationml/2006/ole">
            <mc:AlternateContent xmlns:mc="http://schemas.openxmlformats.org/markup-compatibility/2006">
              <mc:Choice xmlns:v="urn:schemas-microsoft-com:vml" Requires="v">
                <p:oleObj spid="_x0000_s25655" name="公式" r:id="rId10" imgW="1752600" imgH="914400" progId="Equation.3">
                  <p:embed/>
                </p:oleObj>
              </mc:Choice>
              <mc:Fallback>
                <p:oleObj name="公式" r:id="rId10" imgW="1752600" imgH="914400" progId="Equation.3">
                  <p:embed/>
                  <p:pic>
                    <p:nvPicPr>
                      <p:cNvPr id="0" name="图片 256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703449"/>
                        <a:ext cx="3666596" cy="185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5390" name="Object 14"/>
          <p:cNvGraphicFramePr>
            <a:graphicFrameLocks noChangeAspect="1"/>
          </p:cNvGraphicFramePr>
          <p:nvPr/>
        </p:nvGraphicFramePr>
        <p:xfrm>
          <a:off x="4094825" y="4778642"/>
          <a:ext cx="2572808" cy="1714361"/>
        </p:xfrm>
        <a:graphic>
          <a:graphicData uri="http://schemas.openxmlformats.org/presentationml/2006/ole">
            <mc:AlternateContent xmlns:mc="http://schemas.openxmlformats.org/markup-compatibility/2006">
              <mc:Choice xmlns:v="urn:schemas-microsoft-com:vml" Requires="v">
                <p:oleObj spid="_x0000_s25656" name="公式" r:id="rId12" imgW="1333500" imgH="914400" progId="Equation.3">
                  <p:embed/>
                </p:oleObj>
              </mc:Choice>
              <mc:Fallback>
                <p:oleObj name="公式" r:id="rId12" imgW="1333500" imgH="914400" progId="Equation.3">
                  <p:embed/>
                  <p:pic>
                    <p:nvPicPr>
                      <p:cNvPr id="0" name="图片 256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4825" y="4778642"/>
                        <a:ext cx="2572808" cy="171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5389" name="Object 13"/>
          <p:cNvGraphicFramePr>
            <a:graphicFrameLocks noChangeAspect="1"/>
          </p:cNvGraphicFramePr>
          <p:nvPr/>
        </p:nvGraphicFramePr>
        <p:xfrm>
          <a:off x="7137135" y="4778641"/>
          <a:ext cx="2497138" cy="1751121"/>
        </p:xfrm>
        <a:graphic>
          <a:graphicData uri="http://schemas.openxmlformats.org/presentationml/2006/ole">
            <mc:AlternateContent xmlns:mc="http://schemas.openxmlformats.org/markup-compatibility/2006">
              <mc:Choice xmlns:v="urn:schemas-microsoft-com:vml" Requires="v">
                <p:oleObj spid="_x0000_s25657" name="公式" r:id="rId14" imgW="1270000" imgH="914400" progId="Equation.3">
                  <p:embed/>
                </p:oleObj>
              </mc:Choice>
              <mc:Fallback>
                <p:oleObj name="公式" r:id="rId14" imgW="1270000" imgH="914400" progId="Equation.3">
                  <p:embed/>
                  <p:pic>
                    <p:nvPicPr>
                      <p:cNvPr id="0" name="图片 256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7135" y="4778641"/>
                        <a:ext cx="2497138" cy="175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0" name="Rectangle 15"/>
          <p:cNvSpPr>
            <a:spLocks noChangeArrowheads="1"/>
          </p:cNvSpPr>
          <p:nvPr/>
        </p:nvSpPr>
        <p:spPr bwMode="auto">
          <a:xfrm>
            <a:off x="4112932" y="246613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
        <p:nvSpPr>
          <p:cNvPr id="22541" name="Rectangle 16"/>
          <p:cNvSpPr>
            <a:spLocks noChangeArrowheads="1"/>
          </p:cNvSpPr>
          <p:nvPr/>
        </p:nvSpPr>
        <p:spPr bwMode="auto">
          <a:xfrm>
            <a:off x="4854162" y="337511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85380"/>
                                        </p:tgtEl>
                                        <p:attrNameLst>
                                          <p:attrName>style.visibility</p:attrName>
                                        </p:attrNameLst>
                                      </p:cBhvr>
                                      <p:to>
                                        <p:strVal val="visible"/>
                                      </p:to>
                                    </p:set>
                                    <p:anim to="" calcmode="lin" valueType="num">
                                      <p:cBhvr>
                                        <p:cTn id="7" dur="1" fill="hold"/>
                                        <p:tgtEl>
                                          <p:spTgt spid="48538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85383"/>
                                        </p:tgtEl>
                                        <p:attrNameLst>
                                          <p:attrName>style.visibility</p:attrName>
                                        </p:attrNameLst>
                                      </p:cBhvr>
                                      <p:to>
                                        <p:strVal val="visible"/>
                                      </p:to>
                                    </p:set>
                                    <p:anim to="" calcmode="lin" valueType="num">
                                      <p:cBhvr>
                                        <p:cTn id="12" dur="1" fill="hold"/>
                                        <p:tgtEl>
                                          <p:spTgt spid="485383"/>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85389"/>
                                        </p:tgtEl>
                                        <p:attrNameLst>
                                          <p:attrName>style.visibility</p:attrName>
                                        </p:attrNameLst>
                                      </p:cBhvr>
                                      <p:to>
                                        <p:strVal val="visible"/>
                                      </p:to>
                                    </p:set>
                                    <p:anim to="" calcmode="lin" valueType="num">
                                      <p:cBhvr>
                                        <p:cTn id="17" dur="1" fill="hold"/>
                                        <p:tgtEl>
                                          <p:spTgt spid="48538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85387"/>
                                        </p:tgtEl>
                                        <p:attrNameLst>
                                          <p:attrName>style.visibility</p:attrName>
                                        </p:attrNameLst>
                                      </p:cBhvr>
                                      <p:to>
                                        <p:strVal val="visible"/>
                                      </p:to>
                                    </p:set>
                                    <p:anim to="" calcmode="lin" valueType="num">
                                      <p:cBhvr>
                                        <p:cTn id="22" dur="1" fill="hold"/>
                                        <p:tgtEl>
                                          <p:spTgt spid="485387"/>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485385"/>
                                        </p:tgtEl>
                                        <p:attrNameLst>
                                          <p:attrName>style.visibility</p:attrName>
                                        </p:attrNameLst>
                                      </p:cBhvr>
                                      <p:to>
                                        <p:strVal val="visible"/>
                                      </p:to>
                                    </p:set>
                                    <p:anim to="" calcmode="lin" valueType="num">
                                      <p:cBhvr>
                                        <p:cTn id="27" dur="1" fill="hold"/>
                                        <p:tgtEl>
                                          <p:spTgt spid="485385"/>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85390"/>
                                        </p:tgtEl>
                                        <p:attrNameLst>
                                          <p:attrName>style.visibility</p:attrName>
                                        </p:attrNameLst>
                                      </p:cBhvr>
                                      <p:to>
                                        <p:strVal val="visible"/>
                                      </p:to>
                                    </p:set>
                                    <p:anim to="" calcmode="lin" valueType="num">
                                      <p:cBhvr>
                                        <p:cTn id="32" dur="1" fill="hold"/>
                                        <p:tgtEl>
                                          <p:spTgt spid="48539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1073150" y="2141538"/>
            <a:ext cx="8420100" cy="15398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rPr>
              <a:t>组合优化与最优化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1</a:t>
            </a:r>
            <a:r>
              <a:rPr lang="zh-CN" altLang="en-US" sz="2400" dirty="0">
                <a:latin typeface="隶书" panose="02010509060101010101" pitchFamily="1" charset="-122"/>
              </a:rPr>
              <a:t>章 最优化方法示例</a:t>
            </a:r>
            <a:endParaRPr lang="zh-CN" altLang="en-US" dirty="0">
              <a:latin typeface="隶书" panose="02010509060101010101" pitchFamily="1" charset="-122"/>
            </a:endParaRPr>
          </a:p>
        </p:txBody>
      </p:sp>
      <p:sp>
        <p:nvSpPr>
          <p:cNvPr id="6147" name="Rectangle 3"/>
          <p:cNvSpPr>
            <a:spLocks noGrp="1" noChangeArrowheads="1"/>
          </p:cNvSpPr>
          <p:nvPr>
            <p:ph type="subTitle" idx="4294967295"/>
          </p:nvPr>
        </p:nvSpPr>
        <p:spPr>
          <a:xfrm>
            <a:off x="1485900" y="4090988"/>
            <a:ext cx="6934200" cy="18446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dirty="0"/>
              <a:t>年春季</a:t>
            </a:r>
          </a:p>
        </p:txBody>
      </p:sp>
    </p:spTree>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The Cartesian Image Coordinates</a:t>
            </a:r>
          </a:p>
        </p:txBody>
      </p:sp>
      <p:sp>
        <p:nvSpPr>
          <p:cNvPr id="487427" name="Rectangle 3"/>
          <p:cNvSpPr>
            <a:spLocks noGrp="1" noChangeArrowheads="1"/>
          </p:cNvSpPr>
          <p:nvPr>
            <p:ph type="body" idx="1"/>
          </p:nvPr>
        </p:nvSpPr>
        <p:spPr/>
        <p:txBody>
          <a:bodyPr/>
          <a:lstStyle/>
          <a:p>
            <a:r>
              <a:rPr lang="en-US" altLang="zh-CN" dirty="0">
                <a:ea typeface="宋体" panose="02010600030101010101" pitchFamily="2" charset="-122"/>
              </a:rPr>
              <a:t>Calculating these matrix multiplication</a:t>
            </a:r>
          </a:p>
        </p:txBody>
      </p:sp>
      <p:sp>
        <p:nvSpPr>
          <p:cNvPr id="23556" name="Rectangle 5"/>
          <p:cNvSpPr>
            <a:spLocks noChangeArrowheads="1"/>
          </p:cNvSpPr>
          <p:nvPr/>
        </p:nvSpPr>
        <p:spPr bwMode="auto">
          <a:xfrm>
            <a:off x="4854162" y="3139515"/>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87428" name="Object 4"/>
          <p:cNvGraphicFramePr>
            <a:graphicFrameLocks noChangeAspect="1"/>
          </p:cNvGraphicFramePr>
          <p:nvPr/>
        </p:nvGraphicFramePr>
        <p:xfrm>
          <a:off x="388673" y="2635733"/>
          <a:ext cx="9517327" cy="1007563"/>
        </p:xfrm>
        <a:graphic>
          <a:graphicData uri="http://schemas.openxmlformats.org/presentationml/2006/ole">
            <mc:AlternateContent xmlns:mc="http://schemas.openxmlformats.org/markup-compatibility/2006">
              <mc:Choice xmlns:v="urn:schemas-microsoft-com:vml" Requires="v">
                <p:oleObj spid="_x0000_s26644" name="公式" r:id="rId4" imgW="4102100" imgH="444500" progId="Equation.3">
                  <p:embed/>
                </p:oleObj>
              </mc:Choice>
              <mc:Fallback>
                <p:oleObj name="公式" r:id="rId4" imgW="4102100" imgH="444500" progId="Equation.3">
                  <p:embed/>
                  <p:pic>
                    <p:nvPicPr>
                      <p:cNvPr id="0" name="图片 266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73" y="2635733"/>
                        <a:ext cx="9517327" cy="100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7430" name="Object 6"/>
          <p:cNvGraphicFramePr>
            <a:graphicFrameLocks noChangeAspect="1"/>
          </p:cNvGraphicFramePr>
          <p:nvPr/>
        </p:nvGraphicFramePr>
        <p:xfrm>
          <a:off x="381794" y="3969221"/>
          <a:ext cx="9524206" cy="992525"/>
        </p:xfrm>
        <a:graphic>
          <a:graphicData uri="http://schemas.openxmlformats.org/presentationml/2006/ole">
            <mc:AlternateContent xmlns:mc="http://schemas.openxmlformats.org/markup-compatibility/2006">
              <mc:Choice xmlns:v="urn:schemas-microsoft-com:vml" Requires="v">
                <p:oleObj spid="_x0000_s26645" name="公式" r:id="rId6" imgW="4064000" imgH="431800" progId="Equation.3">
                  <p:embed/>
                </p:oleObj>
              </mc:Choice>
              <mc:Fallback>
                <p:oleObj name="公式" r:id="rId6" imgW="4064000" imgH="431800" progId="Equation.3">
                  <p:embed/>
                  <p:pic>
                    <p:nvPicPr>
                      <p:cNvPr id="0" name="图片 266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794" y="3969221"/>
                        <a:ext cx="9524206" cy="9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7426"/>
                                        </p:tgtEl>
                                        <p:attrNameLst>
                                          <p:attrName>style.visibility</p:attrName>
                                        </p:attrNameLst>
                                      </p:cBhvr>
                                      <p:to>
                                        <p:strVal val="visible"/>
                                      </p:to>
                                    </p:set>
                                    <p:anim to="" calcmode="lin" valueType="num">
                                      <p:cBhvr>
                                        <p:cTn id="7" dur="1" fill="hold"/>
                                        <p:tgtEl>
                                          <p:spTgt spid="48742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7427">
                                            <p:txEl>
                                              <p:pRg st="0" end="0"/>
                                            </p:txEl>
                                          </p:spTgt>
                                        </p:tgtEl>
                                        <p:attrNameLst>
                                          <p:attrName>style.visibility</p:attrName>
                                        </p:attrNameLst>
                                      </p:cBhvr>
                                      <p:to>
                                        <p:strVal val="visible"/>
                                      </p:to>
                                    </p:set>
                                    <p:anim to="" calcmode="lin" valueType="num">
                                      <p:cBhvr>
                                        <p:cTn id="12" dur="1" fill="hold"/>
                                        <p:tgtEl>
                                          <p:spTgt spid="487427">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87428"/>
                                        </p:tgtEl>
                                        <p:attrNameLst>
                                          <p:attrName>style.visibility</p:attrName>
                                        </p:attrNameLst>
                                      </p:cBhvr>
                                      <p:to>
                                        <p:strVal val="visible"/>
                                      </p:to>
                                    </p:set>
                                    <p:anim to="" calcmode="lin" valueType="num">
                                      <p:cBhvr>
                                        <p:cTn id="17" dur="1" fill="hold"/>
                                        <p:tgtEl>
                                          <p:spTgt spid="48742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87430"/>
                                        </p:tgtEl>
                                        <p:attrNameLst>
                                          <p:attrName>style.visibility</p:attrName>
                                        </p:attrNameLst>
                                      </p:cBhvr>
                                      <p:to>
                                        <p:strVal val="visible"/>
                                      </p:to>
                                    </p:set>
                                    <p:anim to="" calcmode="lin" valueType="num">
                                      <p:cBhvr>
                                        <p:cTn id="22" dur="1" fill="hold"/>
                                        <p:tgtEl>
                                          <p:spTgt spid="48743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p:bldP spid="48742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Calibration</a:t>
            </a:r>
          </a:p>
        </p:txBody>
      </p:sp>
      <p:sp>
        <p:nvSpPr>
          <p:cNvPr id="488451" name="Rectangle 3"/>
          <p:cNvSpPr>
            <a:spLocks noGrp="1" noChangeArrowheads="1"/>
          </p:cNvSpPr>
          <p:nvPr>
            <p:ph type="body" idx="1"/>
          </p:nvPr>
        </p:nvSpPr>
        <p:spPr/>
        <p:txBody>
          <a:bodyPr/>
          <a:lstStyle/>
          <a:p>
            <a:r>
              <a:rPr lang="en-US" altLang="zh-CN">
                <a:ea typeface="宋体" panose="02010600030101010101" pitchFamily="2" charset="-122"/>
              </a:rPr>
              <a:t>The camera model</a:t>
            </a:r>
          </a:p>
          <a:p>
            <a:pPr lvl="1"/>
            <a:r>
              <a:rPr lang="en-US" altLang="zh-CN">
                <a:ea typeface="宋体" panose="02010600030101010101" pitchFamily="2" charset="-122"/>
              </a:rPr>
              <a:t>The world coordinates -----The image coordinates</a:t>
            </a:r>
          </a:p>
          <a:p>
            <a:pPr lvl="1"/>
            <a:r>
              <a:rPr lang="en-US" altLang="zh-CN">
                <a:ea typeface="宋体" panose="02010600030101010101" pitchFamily="2" charset="-122"/>
              </a:rPr>
              <a:t>Assuming the camera focal length, rotation angles, and translation displacements are known</a:t>
            </a:r>
          </a:p>
          <a:p>
            <a:r>
              <a:rPr lang="en-US" altLang="zh-CN">
                <a:ea typeface="宋体" panose="02010600030101010101" pitchFamily="2" charset="-122"/>
              </a:rPr>
              <a:t>If these parameters are not known?</a:t>
            </a:r>
          </a:p>
          <a:p>
            <a:pPr lvl="1"/>
            <a:r>
              <a:rPr lang="en-US" altLang="zh-CN">
                <a:ea typeface="宋体" panose="02010600030101010101" pitchFamily="2" charset="-122"/>
              </a:rPr>
              <a:t>To use the camera as a measuring device to determine the unknowns in the camera model</a:t>
            </a:r>
          </a:p>
          <a:p>
            <a:pPr lvl="1"/>
            <a:r>
              <a:rPr lang="en-US" altLang="zh-CN">
                <a:ea typeface="宋体" panose="02010600030101010101" pitchFamily="2" charset="-122"/>
              </a:rPr>
              <a:t>It is called camera calibration</a:t>
            </a:r>
          </a:p>
          <a:p>
            <a:pPr lvl="1"/>
            <a:r>
              <a:rPr lang="en-US" altLang="zh-CN">
                <a:ea typeface="宋体" panose="02010600030101010101" pitchFamily="2" charset="-122"/>
              </a:rPr>
              <a:t>Some points in 3-D with Known coordinates and their corresponding image coordinates are used to calibrate the camera</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8450"/>
                                        </p:tgtEl>
                                        <p:attrNameLst>
                                          <p:attrName>style.visibility</p:attrName>
                                        </p:attrNameLst>
                                      </p:cBhvr>
                                      <p:to>
                                        <p:strVal val="visible"/>
                                      </p:to>
                                    </p:set>
                                    <p:anim to="" calcmode="lin" valueType="num">
                                      <p:cBhvr>
                                        <p:cTn id="7" dur="1" fill="hold"/>
                                        <p:tgtEl>
                                          <p:spTgt spid="48845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8451">
                                            <p:txEl>
                                              <p:pRg st="0" end="0"/>
                                            </p:txEl>
                                          </p:spTgt>
                                        </p:tgtEl>
                                        <p:attrNameLst>
                                          <p:attrName>style.visibility</p:attrName>
                                        </p:attrNameLst>
                                      </p:cBhvr>
                                      <p:to>
                                        <p:strVal val="visible"/>
                                      </p:to>
                                    </p:set>
                                    <p:anim to="" calcmode="lin" valueType="num">
                                      <p:cBhvr>
                                        <p:cTn id="12" dur="1" fill="hold"/>
                                        <p:tgtEl>
                                          <p:spTgt spid="488451">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88451">
                                            <p:txEl>
                                              <p:pRg st="1" end="1"/>
                                            </p:txEl>
                                          </p:spTgt>
                                        </p:tgtEl>
                                        <p:attrNameLst>
                                          <p:attrName>style.visibility</p:attrName>
                                        </p:attrNameLst>
                                      </p:cBhvr>
                                      <p:to>
                                        <p:strVal val="visible"/>
                                      </p:to>
                                    </p:set>
                                    <p:anim to="" calcmode="lin" valueType="num">
                                      <p:cBhvr>
                                        <p:cTn id="17" dur="1" fill="hold"/>
                                        <p:tgtEl>
                                          <p:spTgt spid="488451">
                                            <p:txEl>
                                              <p:pRg st="1" end="1"/>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88451">
                                            <p:txEl>
                                              <p:pRg st="2" end="2"/>
                                            </p:txEl>
                                          </p:spTgt>
                                        </p:tgtEl>
                                        <p:attrNameLst>
                                          <p:attrName>style.visibility</p:attrName>
                                        </p:attrNameLst>
                                      </p:cBhvr>
                                      <p:to>
                                        <p:strVal val="visible"/>
                                      </p:to>
                                    </p:set>
                                    <p:anim to="" calcmode="lin" valueType="num">
                                      <p:cBhvr>
                                        <p:cTn id="22" dur="1" fill="hold"/>
                                        <p:tgtEl>
                                          <p:spTgt spid="488451">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88451">
                                            <p:txEl>
                                              <p:pRg st="3" end="3"/>
                                            </p:txEl>
                                          </p:spTgt>
                                        </p:tgtEl>
                                        <p:attrNameLst>
                                          <p:attrName>style.visibility</p:attrName>
                                        </p:attrNameLst>
                                      </p:cBhvr>
                                      <p:to>
                                        <p:strVal val="visible"/>
                                      </p:to>
                                    </p:set>
                                    <p:anim to="" calcmode="lin" valueType="num">
                                      <p:cBhvr>
                                        <p:cTn id="27" dur="1" fill="hold"/>
                                        <p:tgtEl>
                                          <p:spTgt spid="488451">
                                            <p:txEl>
                                              <p:pRg st="3" end="3"/>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88451">
                                            <p:txEl>
                                              <p:pRg st="4" end="4"/>
                                            </p:txEl>
                                          </p:spTgt>
                                        </p:tgtEl>
                                        <p:attrNameLst>
                                          <p:attrName>style.visibility</p:attrName>
                                        </p:attrNameLst>
                                      </p:cBhvr>
                                      <p:to>
                                        <p:strVal val="visible"/>
                                      </p:to>
                                    </p:set>
                                    <p:anim to="" calcmode="lin" valueType="num">
                                      <p:cBhvr>
                                        <p:cTn id="32" dur="1" fill="hold"/>
                                        <p:tgtEl>
                                          <p:spTgt spid="488451">
                                            <p:txEl>
                                              <p:pRg st="4" end="4"/>
                                            </p:txEl>
                                          </p:spTgt>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488451">
                                            <p:txEl>
                                              <p:pRg st="5" end="5"/>
                                            </p:txEl>
                                          </p:spTgt>
                                        </p:tgtEl>
                                        <p:attrNameLst>
                                          <p:attrName>style.visibility</p:attrName>
                                        </p:attrNameLst>
                                      </p:cBhvr>
                                      <p:to>
                                        <p:strVal val="visible"/>
                                      </p:to>
                                    </p:set>
                                    <p:anim to="" calcmode="lin" valueType="num">
                                      <p:cBhvr>
                                        <p:cTn id="37" dur="1" fill="hold"/>
                                        <p:tgtEl>
                                          <p:spTgt spid="488451">
                                            <p:txEl>
                                              <p:pRg st="5" end="5"/>
                                            </p:txEl>
                                          </p:spTgt>
                                        </p:tgtEl>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488451">
                                            <p:txEl>
                                              <p:pRg st="6" end="6"/>
                                            </p:txEl>
                                          </p:spTgt>
                                        </p:tgtEl>
                                        <p:attrNameLst>
                                          <p:attrName>style.visibility</p:attrName>
                                        </p:attrNameLst>
                                      </p:cBhvr>
                                      <p:to>
                                        <p:strVal val="visible"/>
                                      </p:to>
                                    </p:set>
                                    <p:anim to="" calcmode="lin" valueType="num">
                                      <p:cBhvr>
                                        <p:cTn id="42" dur="1" fill="hold"/>
                                        <p:tgtEl>
                                          <p:spTgt spid="488451">
                                            <p:txEl>
                                              <p:pRg st="6" end="6"/>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p:bldP spid="4884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80" name="Rectangle 8"/>
          <p:cNvSpPr>
            <a:spLocks noGrp="1" noChangeArrowheads="1"/>
          </p:cNvSpPr>
          <p:nvPr>
            <p:ph type="title"/>
          </p:nvPr>
        </p:nvSpPr>
        <p:spPr>
          <a:xfrm>
            <a:off x="416496" y="80203"/>
            <a:ext cx="9253893" cy="864681"/>
          </a:xfrm>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Calibration (cont.)</a:t>
            </a:r>
          </a:p>
        </p:txBody>
      </p:sp>
      <p:sp>
        <p:nvSpPr>
          <p:cNvPr id="489475" name="Rectangle 3"/>
          <p:cNvSpPr>
            <a:spLocks noGrp="1" noChangeArrowheads="1"/>
          </p:cNvSpPr>
          <p:nvPr>
            <p:ph type="body" sz="half" idx="1"/>
          </p:nvPr>
        </p:nvSpPr>
        <p:spPr>
          <a:xfrm>
            <a:off x="488504" y="1088901"/>
            <a:ext cx="8676266" cy="5327422"/>
          </a:xfrm>
        </p:spPr>
        <p:txBody>
          <a:bodyPr/>
          <a:lstStyle/>
          <a:p>
            <a:pPr>
              <a:lnSpc>
                <a:spcPct val="90000"/>
              </a:lnSpc>
            </a:pPr>
            <a:r>
              <a:rPr lang="en-US" altLang="zh-CN" sz="2100" dirty="0">
                <a:ea typeface="宋体" panose="02010600030101010101" pitchFamily="2" charset="-122"/>
              </a:rPr>
              <a:t>World homogeneous coordinates-&gt; camera coordinates</a:t>
            </a: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endParaRPr lang="en-US" altLang="zh-CN" sz="2100" dirty="0">
              <a:ea typeface="宋体" panose="02010600030101010101" pitchFamily="2" charset="-122"/>
            </a:endParaRPr>
          </a:p>
          <a:p>
            <a:pPr>
              <a:lnSpc>
                <a:spcPct val="90000"/>
              </a:lnSpc>
            </a:pPr>
            <a:r>
              <a:rPr lang="en-US" altLang="zh-CN" sz="2100" dirty="0">
                <a:ea typeface="宋体" panose="02010600030101010101" pitchFamily="2" charset="-122"/>
              </a:rPr>
              <a:t>Where </a:t>
            </a:r>
            <a:r>
              <a:rPr lang="en-US" altLang="zh-CN" sz="2100" i="1" dirty="0">
                <a:ea typeface="宋体" panose="02010600030101010101" pitchFamily="2" charset="-122"/>
              </a:rPr>
              <a:t>A</a:t>
            </a:r>
            <a:r>
              <a:rPr lang="en-US" altLang="zh-CN" sz="2100" dirty="0">
                <a:ea typeface="宋体" panose="02010600030101010101" pitchFamily="2" charset="-122"/>
              </a:rPr>
              <a:t> denote the camera matrix, the aim in the camera is to determine the matrix A using the known 3-D points and their corresponding image coordinates, 16 unknowns, however, </a:t>
            </a:r>
            <a:r>
              <a:rPr lang="en-US" altLang="zh-CN" sz="2100" i="1" dirty="0">
                <a:ea typeface="宋体" panose="02010600030101010101" pitchFamily="2" charset="-122"/>
              </a:rPr>
              <a:t>C</a:t>
            </a:r>
            <a:r>
              <a:rPr lang="en-US" altLang="zh-CN" sz="2100" i="1" baseline="-25000" dirty="0">
                <a:ea typeface="宋体" panose="02010600030101010101" pitchFamily="2" charset="-122"/>
              </a:rPr>
              <a:t>h3</a:t>
            </a:r>
            <a:r>
              <a:rPr lang="en-US" altLang="zh-CN" sz="2100" i="1" dirty="0">
                <a:ea typeface="宋体" panose="02010600030101010101" pitchFamily="2" charset="-122"/>
              </a:rPr>
              <a:t> </a:t>
            </a:r>
            <a:r>
              <a:rPr lang="en-US" altLang="zh-CN" sz="2100" dirty="0">
                <a:ea typeface="宋体" panose="02010600030101010101" pitchFamily="2" charset="-122"/>
              </a:rPr>
              <a:t>is not meaningful in the image coordinates</a:t>
            </a:r>
            <a:r>
              <a:rPr lang="en-US" altLang="zh-CN" sz="2100" i="1" dirty="0">
                <a:ea typeface="宋体" panose="02010600030101010101" pitchFamily="2" charset="-122"/>
              </a:rPr>
              <a:t>. The image is only 2-D. the image coordinates can be determined by other 3 components. Hence, the third row of A can be neglected. 16 – 4 = 12 unknowns</a:t>
            </a:r>
            <a:endParaRPr lang="en-US" altLang="zh-CN" sz="2100" dirty="0">
              <a:ea typeface="宋体" panose="02010600030101010101" pitchFamily="2" charset="-122"/>
            </a:endParaRPr>
          </a:p>
        </p:txBody>
      </p:sp>
      <p:graphicFrame>
        <p:nvGraphicFramePr>
          <p:cNvPr id="489479" name="Object 7"/>
          <p:cNvGraphicFramePr>
            <a:graphicFrameLocks noGrp="1" noChangeAspect="1"/>
          </p:cNvGraphicFramePr>
          <p:nvPr>
            <p:ph sz="half" idx="2"/>
          </p:nvPr>
        </p:nvGraphicFramePr>
        <p:xfrm>
          <a:off x="704528" y="1531378"/>
          <a:ext cx="4368271" cy="653328"/>
        </p:xfrm>
        <a:graphic>
          <a:graphicData uri="http://schemas.openxmlformats.org/presentationml/2006/ole">
            <mc:AlternateContent xmlns:mc="http://schemas.openxmlformats.org/markup-compatibility/2006">
              <mc:Choice xmlns:v="urn:schemas-microsoft-com:vml" Requires="v">
                <p:oleObj spid="_x0000_s27668" name="公式" r:id="rId4" imgW="1651000" imgH="254000" progId="Equation.3">
                  <p:embed/>
                </p:oleObj>
              </mc:Choice>
              <mc:Fallback>
                <p:oleObj name="公式" r:id="rId4" imgW="1651000" imgH="254000" progId="Equation.3">
                  <p:embed/>
                  <p:pic>
                    <p:nvPicPr>
                      <p:cNvPr id="0" name="图片 276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28" y="1531378"/>
                        <a:ext cx="4368271" cy="65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9482" name="Object 10"/>
          <p:cNvGraphicFramePr>
            <a:graphicFrameLocks noChangeAspect="1"/>
          </p:cNvGraphicFramePr>
          <p:nvPr/>
        </p:nvGraphicFramePr>
        <p:xfrm>
          <a:off x="704528" y="2313037"/>
          <a:ext cx="4447381" cy="1876441"/>
        </p:xfrm>
        <a:graphic>
          <a:graphicData uri="http://schemas.openxmlformats.org/presentationml/2006/ole">
            <mc:AlternateContent xmlns:mc="http://schemas.openxmlformats.org/markup-compatibility/2006">
              <mc:Choice xmlns:v="urn:schemas-microsoft-com:vml" Requires="v">
                <p:oleObj spid="_x0000_s27669" name="公式" r:id="rId6" imgW="2171700" imgH="939800" progId="Equation.3">
                  <p:embed/>
                </p:oleObj>
              </mc:Choice>
              <mc:Fallback>
                <p:oleObj name="公式" r:id="rId6" imgW="2171700" imgH="939800" progId="Equation.3">
                  <p:embed/>
                  <p:pic>
                    <p:nvPicPr>
                      <p:cNvPr id="0" name="图片 276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528" y="2313037"/>
                        <a:ext cx="4447381" cy="18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9484" name="Rectangle 12"/>
          <p:cNvSpPr>
            <a:spLocks noChangeArrowheads="1"/>
          </p:cNvSpPr>
          <p:nvPr/>
        </p:nvSpPr>
        <p:spPr bwMode="auto">
          <a:xfrm>
            <a:off x="5499894" y="1664965"/>
            <a:ext cx="3979598" cy="2437907"/>
          </a:xfrm>
          <a:prstGeom prst="rect">
            <a:avLst/>
          </a:prstGeom>
          <a:solidFill>
            <a:srgbClr val="993366"/>
          </a:solidFill>
          <a:ln>
            <a:noFill/>
          </a:ln>
          <a:effectLst/>
          <a:extLs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nchor="ctr">
            <a:spAutoFit/>
          </a:bodyPr>
          <a:lstStyle/>
          <a:p>
            <a:pPr indent="288925" algn="l"/>
            <a:r>
              <a:rPr lang="en-US" altLang="zh-CN" sz="1900">
                <a:latin typeface="Times New Roman" panose="02020603050405020304" pitchFamily="18" charset="0"/>
              </a:rPr>
              <a:t>Different As corresponds to different camera models:</a:t>
            </a:r>
          </a:p>
          <a:p>
            <a:pPr indent="288925" algn="l"/>
            <a:r>
              <a:rPr lang="en-US" altLang="zh-CN" sz="1900">
                <a:latin typeface="Times New Roman" panose="02020603050405020304" pitchFamily="18" charset="0"/>
              </a:rPr>
              <a:t>The projective camera; The perspective camera</a:t>
            </a:r>
          </a:p>
          <a:p>
            <a:pPr indent="288925" algn="l"/>
            <a:r>
              <a:rPr lang="en-US" altLang="zh-CN" sz="1900">
                <a:latin typeface="Times New Roman" panose="02020603050405020304" pitchFamily="18" charset="0"/>
              </a:rPr>
              <a:t>The affine camera; The weak-perspective camera</a:t>
            </a:r>
          </a:p>
          <a:p>
            <a:pPr indent="288925" algn="l"/>
            <a:r>
              <a:rPr lang="en-US" altLang="zh-CN" sz="1900">
                <a:latin typeface="Times New Roman" panose="02020603050405020304" pitchFamily="18" charset="0"/>
              </a:rPr>
              <a:t>The orthographic(parallel) camera.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89480"/>
                                        </p:tgtEl>
                                        <p:attrNameLst>
                                          <p:attrName>style.visibility</p:attrName>
                                        </p:attrNameLst>
                                      </p:cBhvr>
                                      <p:to>
                                        <p:strVal val="visible"/>
                                      </p:to>
                                    </p:set>
                                    <p:anim to="" calcmode="lin" valueType="num">
                                      <p:cBhvr>
                                        <p:cTn id="7" dur="1" fill="hold"/>
                                        <p:tgtEl>
                                          <p:spTgt spid="48948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89475">
                                            <p:txEl>
                                              <p:pRg st="0" end="0"/>
                                            </p:txEl>
                                          </p:spTgt>
                                        </p:tgtEl>
                                        <p:attrNameLst>
                                          <p:attrName>style.visibility</p:attrName>
                                        </p:attrNameLst>
                                      </p:cBhvr>
                                      <p:to>
                                        <p:strVal val="visible"/>
                                      </p:to>
                                    </p:set>
                                    <p:anim to="" calcmode="lin" valueType="num">
                                      <p:cBhvr>
                                        <p:cTn id="12" dur="1" fill="hold"/>
                                        <p:tgtEl>
                                          <p:spTgt spid="489475">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89479"/>
                                        </p:tgtEl>
                                        <p:attrNameLst>
                                          <p:attrName>style.visibility</p:attrName>
                                        </p:attrNameLst>
                                      </p:cBhvr>
                                      <p:to>
                                        <p:strVal val="visible"/>
                                      </p:to>
                                    </p:set>
                                    <p:anim to="" calcmode="lin" valueType="num">
                                      <p:cBhvr>
                                        <p:cTn id="17" dur="1" fill="hold"/>
                                        <p:tgtEl>
                                          <p:spTgt spid="48947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89482"/>
                                        </p:tgtEl>
                                        <p:attrNameLst>
                                          <p:attrName>style.visibility</p:attrName>
                                        </p:attrNameLst>
                                      </p:cBhvr>
                                      <p:to>
                                        <p:strVal val="visible"/>
                                      </p:to>
                                    </p:set>
                                    <p:anim to="" calcmode="lin" valueType="num">
                                      <p:cBhvr>
                                        <p:cTn id="22" dur="1" fill="hold"/>
                                        <p:tgtEl>
                                          <p:spTgt spid="48948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89475">
                                            <p:txEl>
                                              <p:pRg st="9" end="9"/>
                                            </p:txEl>
                                          </p:spTgt>
                                        </p:tgtEl>
                                        <p:attrNameLst>
                                          <p:attrName>style.visibility</p:attrName>
                                        </p:attrNameLst>
                                      </p:cBhvr>
                                      <p:to>
                                        <p:strVal val="visible"/>
                                      </p:to>
                                    </p:set>
                                    <p:anim to="" calcmode="lin" valueType="num">
                                      <p:cBhvr>
                                        <p:cTn id="27" dur="1" fill="hold"/>
                                        <p:tgtEl>
                                          <p:spTgt spid="489475">
                                            <p:txEl>
                                              <p:pRg st="9" end="9"/>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489484"/>
                                        </p:tgtEl>
                                        <p:attrNameLst>
                                          <p:attrName>style.visibility</p:attrName>
                                        </p:attrNameLst>
                                      </p:cBhvr>
                                      <p:to>
                                        <p:strVal val="visible"/>
                                      </p:to>
                                    </p:set>
                                    <p:anim to="" calcmode="lin" valueType="num">
                                      <p:cBhvr>
                                        <p:cTn id="32" dur="1" fill="hold"/>
                                        <p:tgtEl>
                                          <p:spTgt spid="48948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80" grpId="0"/>
      <p:bldP spid="489475" grpId="0" build="p"/>
      <p:bldP spid="4894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How to solve the unknowns</a:t>
            </a:r>
          </a:p>
        </p:txBody>
      </p:sp>
      <p:sp>
        <p:nvSpPr>
          <p:cNvPr id="492547" name="Rectangle 3"/>
          <p:cNvSpPr>
            <a:spLocks noGrp="1" noChangeArrowheads="1"/>
          </p:cNvSpPr>
          <p:nvPr>
            <p:ph type="body" idx="1"/>
          </p:nvPr>
        </p:nvSpPr>
        <p:spPr/>
        <p:txBody>
          <a:bodyPr/>
          <a:lstStyle/>
          <a:p>
            <a:r>
              <a:rPr lang="en-US" altLang="zh-CN">
                <a:ea typeface="宋体" panose="02010600030101010101" pitchFamily="2" charset="-122"/>
              </a:rPr>
              <a:t>As we know, the Cartesian image coordinates (</a:t>
            </a:r>
            <a:r>
              <a:rPr lang="en-US" altLang="zh-CN" i="1">
                <a:ea typeface="宋体" panose="02010600030101010101" pitchFamily="2" charset="-122"/>
              </a:rPr>
              <a:t>x</a:t>
            </a:r>
            <a:r>
              <a:rPr lang="en-US" altLang="zh-CN">
                <a:ea typeface="宋体" panose="02010600030101010101" pitchFamily="2" charset="-122"/>
              </a:rPr>
              <a:t>,</a:t>
            </a:r>
            <a:r>
              <a:rPr lang="en-US" altLang="zh-CN" i="1">
                <a:ea typeface="宋体" panose="02010600030101010101" pitchFamily="2" charset="-122"/>
              </a:rPr>
              <a:t>y</a:t>
            </a:r>
            <a:r>
              <a:rPr lang="en-US" altLang="zh-CN">
                <a:ea typeface="宋体" panose="02010600030101010101" pitchFamily="2" charset="-122"/>
              </a:rPr>
              <a:t>) are given by</a:t>
            </a: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According to</a:t>
            </a:r>
            <a:r>
              <a:rPr lang="en-US" altLang="zh-CN" i="1">
                <a:ea typeface="宋体" panose="02010600030101010101" pitchFamily="2" charset="-122"/>
              </a:rPr>
              <a:t> C</a:t>
            </a:r>
            <a:r>
              <a:rPr lang="en-US" altLang="zh-CN" i="1" baseline="-25000">
                <a:ea typeface="宋体" panose="02010600030101010101" pitchFamily="2" charset="-122"/>
              </a:rPr>
              <a:t>h</a:t>
            </a:r>
            <a:r>
              <a:rPr lang="en-US" altLang="zh-CN" i="1">
                <a:ea typeface="宋体" panose="02010600030101010101" pitchFamily="2" charset="-122"/>
              </a:rPr>
              <a:t> = AW</a:t>
            </a:r>
            <a:r>
              <a:rPr lang="en-US" altLang="zh-CN" i="1" baseline="-25000">
                <a:ea typeface="宋体" panose="02010600030101010101" pitchFamily="2" charset="-122"/>
              </a:rPr>
              <a:t>h, </a:t>
            </a:r>
          </a:p>
          <a:p>
            <a:endParaRPr lang="en-US" altLang="zh-CN" i="1">
              <a:ea typeface="宋体" panose="02010600030101010101" pitchFamily="2" charset="-122"/>
            </a:endParaRPr>
          </a:p>
        </p:txBody>
      </p:sp>
      <p:graphicFrame>
        <p:nvGraphicFramePr>
          <p:cNvPr id="492549" name="Object 5"/>
          <p:cNvGraphicFramePr>
            <a:graphicFrameLocks noChangeAspect="1"/>
          </p:cNvGraphicFramePr>
          <p:nvPr/>
        </p:nvGraphicFramePr>
        <p:xfrm>
          <a:off x="2936776" y="1880989"/>
          <a:ext cx="1559851" cy="1405241"/>
        </p:xfrm>
        <a:graphic>
          <a:graphicData uri="http://schemas.openxmlformats.org/presentationml/2006/ole">
            <mc:AlternateContent xmlns:mc="http://schemas.openxmlformats.org/markup-compatibility/2006">
              <mc:Choice xmlns:v="urn:schemas-microsoft-com:vml" Requires="v">
                <p:oleObj spid="_x0000_s28700" name="公式" r:id="rId4" imgW="520700" imgH="482600" progId="Equation.3">
                  <p:embed/>
                </p:oleObj>
              </mc:Choice>
              <mc:Fallback>
                <p:oleObj name="公式" r:id="rId4" imgW="520700" imgH="482600" progId="Equation.3">
                  <p:embed/>
                  <p:pic>
                    <p:nvPicPr>
                      <p:cNvPr id="0" name="图片 286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776" y="1880989"/>
                        <a:ext cx="1559851" cy="140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2548" name="Object 4"/>
          <p:cNvGraphicFramePr>
            <a:graphicFrameLocks noChangeAspect="1"/>
          </p:cNvGraphicFramePr>
          <p:nvPr/>
        </p:nvGraphicFramePr>
        <p:xfrm>
          <a:off x="5241032" y="2025005"/>
          <a:ext cx="1482460" cy="1311671"/>
        </p:xfrm>
        <a:graphic>
          <a:graphicData uri="http://schemas.openxmlformats.org/presentationml/2006/ole">
            <mc:AlternateContent xmlns:mc="http://schemas.openxmlformats.org/markup-compatibility/2006">
              <mc:Choice xmlns:v="urn:schemas-microsoft-com:vml" Requires="v">
                <p:oleObj spid="_x0000_s28701" name="公式" r:id="rId6" imgW="533400" imgH="482600" progId="Equation.3">
                  <p:embed/>
                </p:oleObj>
              </mc:Choice>
              <mc:Fallback>
                <p:oleObj name="公式" r:id="rId6" imgW="533400" imgH="482600" progId="Equation.3">
                  <p:embed/>
                  <p:pic>
                    <p:nvPicPr>
                      <p:cNvPr id="0" name="图片 286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1032" y="2025005"/>
                        <a:ext cx="1482460" cy="131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0" name="Rectangle 9"/>
          <p:cNvSpPr>
            <a:spLocks noChangeArrowheads="1"/>
          </p:cNvSpPr>
          <p:nvPr/>
        </p:nvSpPr>
        <p:spPr bwMode="auto">
          <a:xfrm>
            <a:off x="4854162" y="2979107"/>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92552" name="Object 8"/>
          <p:cNvGraphicFramePr>
            <a:graphicFrameLocks noChangeAspect="1"/>
          </p:cNvGraphicFramePr>
          <p:nvPr/>
        </p:nvGraphicFramePr>
        <p:xfrm>
          <a:off x="2144688" y="4329261"/>
          <a:ext cx="5264282" cy="1622460"/>
        </p:xfrm>
        <a:graphic>
          <a:graphicData uri="http://schemas.openxmlformats.org/presentationml/2006/ole">
            <mc:AlternateContent xmlns:mc="http://schemas.openxmlformats.org/markup-compatibility/2006">
              <mc:Choice xmlns:v="urn:schemas-microsoft-com:vml" Requires="v">
                <p:oleObj spid="_x0000_s28702" name="公式" r:id="rId8" imgW="2374900" imgH="749300" progId="Equation.3">
                  <p:embed/>
                </p:oleObj>
              </mc:Choice>
              <mc:Fallback>
                <p:oleObj name="公式" r:id="rId8" imgW="2374900" imgH="749300" progId="Equation.3">
                  <p:embed/>
                  <p:pic>
                    <p:nvPicPr>
                      <p:cNvPr id="0" name="图片 286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4688" y="4329261"/>
                        <a:ext cx="5264282" cy="162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92546"/>
                                        </p:tgtEl>
                                        <p:attrNameLst>
                                          <p:attrName>style.visibility</p:attrName>
                                        </p:attrNameLst>
                                      </p:cBhvr>
                                      <p:to>
                                        <p:strVal val="visible"/>
                                      </p:to>
                                    </p:set>
                                    <p:anim to="" calcmode="lin" valueType="num">
                                      <p:cBhvr>
                                        <p:cTn id="7" dur="1" fill="hold"/>
                                        <p:tgtEl>
                                          <p:spTgt spid="49254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92547">
                                            <p:txEl>
                                              <p:pRg st="0" end="0"/>
                                            </p:txEl>
                                          </p:spTgt>
                                        </p:tgtEl>
                                        <p:attrNameLst>
                                          <p:attrName>style.visibility</p:attrName>
                                        </p:attrNameLst>
                                      </p:cBhvr>
                                      <p:to>
                                        <p:strVal val="visible"/>
                                      </p:to>
                                    </p:set>
                                    <p:anim to="" calcmode="lin" valueType="num">
                                      <p:cBhvr>
                                        <p:cTn id="12" dur="1" fill="hold"/>
                                        <p:tgtEl>
                                          <p:spTgt spid="492547">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92549"/>
                                        </p:tgtEl>
                                        <p:attrNameLst>
                                          <p:attrName>style.visibility</p:attrName>
                                        </p:attrNameLst>
                                      </p:cBhvr>
                                      <p:to>
                                        <p:strVal val="visible"/>
                                      </p:to>
                                    </p:set>
                                    <p:anim to="" calcmode="lin" valueType="num">
                                      <p:cBhvr>
                                        <p:cTn id="17" dur="1" fill="hold"/>
                                        <p:tgtEl>
                                          <p:spTgt spid="492549"/>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92548"/>
                                        </p:tgtEl>
                                        <p:attrNameLst>
                                          <p:attrName>style.visibility</p:attrName>
                                        </p:attrNameLst>
                                      </p:cBhvr>
                                      <p:to>
                                        <p:strVal val="visible"/>
                                      </p:to>
                                    </p:set>
                                    <p:anim to="" calcmode="lin" valueType="num">
                                      <p:cBhvr>
                                        <p:cTn id="22" dur="1" fill="hold"/>
                                        <p:tgtEl>
                                          <p:spTgt spid="492548"/>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92547">
                                            <p:txEl>
                                              <p:pRg st="3" end="3"/>
                                            </p:txEl>
                                          </p:spTgt>
                                        </p:tgtEl>
                                        <p:attrNameLst>
                                          <p:attrName>style.visibility</p:attrName>
                                        </p:attrNameLst>
                                      </p:cBhvr>
                                      <p:to>
                                        <p:strVal val="visible"/>
                                      </p:to>
                                    </p:set>
                                    <p:anim to="" calcmode="lin" valueType="num">
                                      <p:cBhvr>
                                        <p:cTn id="27" dur="1" fill="hold"/>
                                        <p:tgtEl>
                                          <p:spTgt spid="492547">
                                            <p:txEl>
                                              <p:pRg st="3" end="3"/>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92552"/>
                                        </p:tgtEl>
                                        <p:attrNameLst>
                                          <p:attrName>style.visibility</p:attrName>
                                        </p:attrNameLst>
                                      </p:cBhvr>
                                      <p:to>
                                        <p:strVal val="visible"/>
                                      </p:to>
                                    </p:set>
                                    <p:anim to="" calcmode="lin" valueType="num">
                                      <p:cBhvr>
                                        <p:cTn id="32" dur="1" fill="hold"/>
                                        <p:tgtEl>
                                          <p:spTgt spid="49255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6" grpId="0"/>
      <p:bldP spid="49254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How to solve the unknowns (cont.)</a:t>
            </a:r>
          </a:p>
        </p:txBody>
      </p:sp>
      <p:sp>
        <p:nvSpPr>
          <p:cNvPr id="493571" name="Rectangle 3"/>
          <p:cNvSpPr>
            <a:spLocks noGrp="1" noChangeArrowheads="1"/>
          </p:cNvSpPr>
          <p:nvPr>
            <p:ph type="body" idx="1"/>
          </p:nvPr>
        </p:nvSpPr>
        <p:spPr/>
        <p:txBody>
          <a:bodyPr/>
          <a:lstStyle/>
          <a:p>
            <a:r>
              <a:rPr lang="en-US" altLang="zh-CN">
                <a:ea typeface="宋体" panose="02010600030101010101" pitchFamily="2" charset="-122"/>
              </a:rPr>
              <a:t>We obtain the two equations:</a:t>
            </a: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Where there are 12 unknowns, and five knowns</a:t>
            </a:r>
          </a:p>
          <a:p>
            <a:pPr>
              <a:buFontTx/>
              <a:buNone/>
            </a:pPr>
            <a:r>
              <a:rPr lang="en-US" altLang="zh-CN">
                <a:ea typeface="宋体" panose="02010600030101010101" pitchFamily="2" charset="-122"/>
              </a:rPr>
              <a:t>    (</a:t>
            </a:r>
            <a:r>
              <a:rPr lang="en-US" altLang="zh-CN" i="1">
                <a:ea typeface="宋体" panose="02010600030101010101" pitchFamily="2" charset="-122"/>
              </a:rPr>
              <a:t>X,Y,Z,x,y</a:t>
            </a:r>
            <a:r>
              <a:rPr lang="en-US" altLang="zh-CN">
                <a:ea typeface="宋体" panose="02010600030101010101" pitchFamily="2" charset="-122"/>
              </a:rPr>
              <a:t>). It is obvious that one point pair give two such equations, </a:t>
            </a:r>
            <a:r>
              <a:rPr lang="en-US" altLang="zh-CN" i="1">
                <a:ea typeface="宋体" panose="02010600030101010101" pitchFamily="2" charset="-122"/>
              </a:rPr>
              <a:t>n</a:t>
            </a:r>
            <a:r>
              <a:rPr lang="en-US" altLang="zh-CN">
                <a:ea typeface="宋体" panose="02010600030101010101" pitchFamily="2" charset="-122"/>
              </a:rPr>
              <a:t> point pairs give </a:t>
            </a:r>
            <a:r>
              <a:rPr lang="en-US" altLang="zh-CN" i="1">
                <a:ea typeface="宋体" panose="02010600030101010101" pitchFamily="2" charset="-122"/>
              </a:rPr>
              <a:t>2n</a:t>
            </a:r>
            <a:r>
              <a:rPr lang="en-US" altLang="zh-CN">
                <a:ea typeface="宋体" panose="02010600030101010101" pitchFamily="2" charset="-122"/>
              </a:rPr>
              <a:t> such equations</a:t>
            </a:r>
          </a:p>
        </p:txBody>
      </p:sp>
      <p:sp>
        <p:nvSpPr>
          <p:cNvPr id="27652" name="Rectangle 5"/>
          <p:cNvSpPr>
            <a:spLocks noChangeArrowheads="1"/>
          </p:cNvSpPr>
          <p:nvPr/>
        </p:nvSpPr>
        <p:spPr bwMode="auto">
          <a:xfrm>
            <a:off x="4854162" y="311946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93572" name="Object 4"/>
          <p:cNvGraphicFramePr>
            <a:graphicFrameLocks noChangeAspect="1"/>
          </p:cNvGraphicFramePr>
          <p:nvPr/>
        </p:nvGraphicFramePr>
        <p:xfrm>
          <a:off x="1280592" y="1808981"/>
          <a:ext cx="7995311" cy="987513"/>
        </p:xfrm>
        <a:graphic>
          <a:graphicData uri="http://schemas.openxmlformats.org/presentationml/2006/ole">
            <mc:AlternateContent xmlns:mc="http://schemas.openxmlformats.org/markup-compatibility/2006">
              <mc:Choice xmlns:v="urn:schemas-microsoft-com:vml" Requires="v">
                <p:oleObj spid="_x0000_s29708" r:id="rId4" imgW="3822700" imgH="482600" progId="Equation.3">
                  <p:embed/>
                </p:oleObj>
              </mc:Choice>
              <mc:Fallback>
                <p:oleObj r:id="rId4" imgW="3822700" imgH="482600" progId="Equation.3">
                  <p:embed/>
                  <p:pic>
                    <p:nvPicPr>
                      <p:cNvPr id="0" name="图片 297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592" y="1808981"/>
                        <a:ext cx="7995311" cy="9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93570"/>
                                        </p:tgtEl>
                                        <p:attrNameLst>
                                          <p:attrName>style.visibility</p:attrName>
                                        </p:attrNameLst>
                                      </p:cBhvr>
                                      <p:to>
                                        <p:strVal val="visible"/>
                                      </p:to>
                                    </p:set>
                                    <p:anim to="" calcmode="lin" valueType="num">
                                      <p:cBhvr>
                                        <p:cTn id="7" dur="1" fill="hold"/>
                                        <p:tgtEl>
                                          <p:spTgt spid="49357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93571">
                                            <p:txEl>
                                              <p:pRg st="0" end="0"/>
                                            </p:txEl>
                                          </p:spTgt>
                                        </p:tgtEl>
                                        <p:attrNameLst>
                                          <p:attrName>style.visibility</p:attrName>
                                        </p:attrNameLst>
                                      </p:cBhvr>
                                      <p:to>
                                        <p:strVal val="visible"/>
                                      </p:to>
                                    </p:set>
                                    <p:anim to="" calcmode="lin" valueType="num">
                                      <p:cBhvr>
                                        <p:cTn id="12" dur="1" fill="hold"/>
                                        <p:tgtEl>
                                          <p:spTgt spid="493571">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93572"/>
                                        </p:tgtEl>
                                        <p:attrNameLst>
                                          <p:attrName>style.visibility</p:attrName>
                                        </p:attrNameLst>
                                      </p:cBhvr>
                                      <p:to>
                                        <p:strVal val="visible"/>
                                      </p:to>
                                    </p:set>
                                    <p:anim to="" calcmode="lin" valueType="num">
                                      <p:cBhvr>
                                        <p:cTn id="17" dur="1" fill="hold"/>
                                        <p:tgtEl>
                                          <p:spTgt spid="493572"/>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93571">
                                            <p:txEl>
                                              <p:pRg st="3" end="3"/>
                                            </p:txEl>
                                          </p:spTgt>
                                        </p:tgtEl>
                                        <p:attrNameLst>
                                          <p:attrName>style.visibility</p:attrName>
                                        </p:attrNameLst>
                                      </p:cBhvr>
                                      <p:to>
                                        <p:strVal val="visible"/>
                                      </p:to>
                                    </p:set>
                                    <p:anim to="" calcmode="lin" valueType="num">
                                      <p:cBhvr>
                                        <p:cTn id="22" dur="1" fill="hold"/>
                                        <p:tgtEl>
                                          <p:spTgt spid="493571">
                                            <p:txEl>
                                              <p:pRg st="3" end="3"/>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93571">
                                            <p:txEl>
                                              <p:pRg st="4" end="4"/>
                                            </p:txEl>
                                          </p:spTgt>
                                        </p:tgtEl>
                                        <p:attrNameLst>
                                          <p:attrName>style.visibility</p:attrName>
                                        </p:attrNameLst>
                                      </p:cBhvr>
                                      <p:to>
                                        <p:strVal val="visible"/>
                                      </p:to>
                                    </p:set>
                                    <p:anim to="" calcmode="lin" valueType="num">
                                      <p:cBhvr>
                                        <p:cTn id="27" dur="1" fill="hold"/>
                                        <p:tgtEl>
                                          <p:spTgt spid="493571">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p:bldP spid="49357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Equations</a:t>
            </a:r>
          </a:p>
        </p:txBody>
      </p:sp>
      <p:sp>
        <p:nvSpPr>
          <p:cNvPr id="494595" name="Rectangle 3"/>
          <p:cNvSpPr>
            <a:spLocks noGrp="1" noChangeArrowheads="1"/>
          </p:cNvSpPr>
          <p:nvPr>
            <p:ph type="body" idx="1"/>
          </p:nvPr>
        </p:nvSpPr>
        <p:spPr>
          <a:xfrm>
            <a:off x="488504" y="1032627"/>
            <a:ext cx="9087296" cy="5744905"/>
          </a:xfrm>
        </p:spPr>
        <p:txBody>
          <a:bodyPr/>
          <a:lstStyle/>
          <a:p>
            <a:r>
              <a:rPr lang="en-US" altLang="zh-CN" i="1" dirty="0">
                <a:ea typeface="宋体" panose="02010600030101010101" pitchFamily="2" charset="-122"/>
              </a:rPr>
              <a:t>2n</a:t>
            </a:r>
            <a:r>
              <a:rPr lang="en-US" altLang="zh-CN" dirty="0">
                <a:ea typeface="宋体" panose="02010600030101010101" pitchFamily="2" charset="-122"/>
              </a:rPr>
              <a:t> equations </a:t>
            </a:r>
          </a:p>
          <a:p>
            <a:endParaRPr lang="en-US" altLang="zh-CN" dirty="0">
              <a:ea typeface="宋体" panose="02010600030101010101" pitchFamily="2" charset="-122"/>
            </a:endParaRPr>
          </a:p>
          <a:p>
            <a:pPr>
              <a:buFontTx/>
              <a:buNone/>
            </a:pPr>
            <a:r>
              <a:rPr lang="en-US" altLang="zh-CN" dirty="0">
                <a:ea typeface="宋体" panose="02010600030101010101" pitchFamily="2" charset="-122"/>
              </a:rPr>
              <a:t>   </a:t>
            </a:r>
          </a:p>
          <a:p>
            <a:pPr>
              <a:buFontTx/>
              <a:buNone/>
            </a:pPr>
            <a:r>
              <a:rPr lang="en-US" altLang="zh-CN" dirty="0">
                <a:ea typeface="宋体" panose="02010600030101010101" pitchFamily="2" charset="-122"/>
              </a:rPr>
              <a:t>where </a:t>
            </a:r>
            <a:r>
              <a:rPr lang="en-US" altLang="zh-CN" i="1" dirty="0" err="1">
                <a:ea typeface="宋体" panose="02010600030101010101" pitchFamily="2" charset="-122"/>
              </a:rPr>
              <a:t>i</a:t>
            </a:r>
            <a:r>
              <a:rPr lang="en-US" altLang="zh-CN" i="1" dirty="0">
                <a:ea typeface="宋体" panose="02010600030101010101" pitchFamily="2" charset="-122"/>
              </a:rPr>
              <a:t> = 1,…, n, </a:t>
            </a:r>
            <a:r>
              <a:rPr lang="en-US" altLang="zh-CN" dirty="0">
                <a:ea typeface="宋体" panose="02010600030101010101" pitchFamily="2" charset="-122"/>
              </a:rPr>
              <a:t>it can also be written in matrix form</a:t>
            </a:r>
          </a:p>
        </p:txBody>
      </p:sp>
      <p:sp>
        <p:nvSpPr>
          <p:cNvPr id="28676" name="Rectangle 5"/>
          <p:cNvSpPr>
            <a:spLocks noChangeArrowheads="1"/>
          </p:cNvSpPr>
          <p:nvPr/>
        </p:nvSpPr>
        <p:spPr bwMode="auto">
          <a:xfrm>
            <a:off x="4854162" y="311946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94596" name="Object 4"/>
          <p:cNvGraphicFramePr>
            <a:graphicFrameLocks noChangeAspect="1"/>
          </p:cNvGraphicFramePr>
          <p:nvPr/>
        </p:nvGraphicFramePr>
        <p:xfrm>
          <a:off x="632520" y="1648804"/>
          <a:ext cx="9204325" cy="1024273"/>
        </p:xfrm>
        <a:graphic>
          <a:graphicData uri="http://schemas.openxmlformats.org/presentationml/2006/ole">
            <mc:AlternateContent xmlns:mc="http://schemas.openxmlformats.org/markup-compatibility/2006">
              <mc:Choice xmlns:v="urn:schemas-microsoft-com:vml" Requires="v">
                <p:oleObj spid="_x0000_s30740" name="公式" r:id="rId4" imgW="4241800" imgH="482600" progId="Equation.3">
                  <p:embed/>
                </p:oleObj>
              </mc:Choice>
              <mc:Fallback>
                <p:oleObj name="公式" r:id="rId4" imgW="4241800" imgH="482600" progId="Equation.3">
                  <p:embed/>
                  <p:pic>
                    <p:nvPicPr>
                      <p:cNvPr id="0" name="图片 307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20" y="1648804"/>
                        <a:ext cx="9204325" cy="102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4598" name="Object 6"/>
          <p:cNvGraphicFramePr>
            <a:graphicFrameLocks noChangeAspect="1"/>
          </p:cNvGraphicFramePr>
          <p:nvPr/>
        </p:nvGraphicFramePr>
        <p:xfrm>
          <a:off x="848544" y="3122041"/>
          <a:ext cx="7487973" cy="3871516"/>
        </p:xfrm>
        <a:graphic>
          <a:graphicData uri="http://schemas.openxmlformats.org/presentationml/2006/ole">
            <mc:AlternateContent xmlns:mc="http://schemas.openxmlformats.org/markup-compatibility/2006">
              <mc:Choice xmlns:v="urn:schemas-microsoft-com:vml" Requires="v">
                <p:oleObj spid="_x0000_s30741" name="公式" r:id="rId6" imgW="5717540" imgH="3027045" progId="Equation.3">
                  <p:embed/>
                </p:oleObj>
              </mc:Choice>
              <mc:Fallback>
                <p:oleObj name="公式" r:id="rId6" imgW="5717540" imgH="3027045" progId="Equation.3">
                  <p:embed/>
                  <p:pic>
                    <p:nvPicPr>
                      <p:cNvPr id="0" name="图片 307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544" y="3122041"/>
                        <a:ext cx="7487973" cy="387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94594"/>
                                        </p:tgtEl>
                                        <p:attrNameLst>
                                          <p:attrName>style.visibility</p:attrName>
                                        </p:attrNameLst>
                                      </p:cBhvr>
                                      <p:to>
                                        <p:strVal val="visible"/>
                                      </p:to>
                                    </p:set>
                                    <p:anim to="" calcmode="lin" valueType="num">
                                      <p:cBhvr>
                                        <p:cTn id="7" dur="1" fill="hold"/>
                                        <p:tgtEl>
                                          <p:spTgt spid="49459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94595">
                                            <p:txEl>
                                              <p:pRg st="0" end="0"/>
                                            </p:txEl>
                                          </p:spTgt>
                                        </p:tgtEl>
                                        <p:attrNameLst>
                                          <p:attrName>style.visibility</p:attrName>
                                        </p:attrNameLst>
                                      </p:cBhvr>
                                      <p:to>
                                        <p:strVal val="visible"/>
                                      </p:to>
                                    </p:set>
                                    <p:anim to="" calcmode="lin" valueType="num">
                                      <p:cBhvr>
                                        <p:cTn id="12" dur="1" fill="hold"/>
                                        <p:tgtEl>
                                          <p:spTgt spid="494595">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494596"/>
                                        </p:tgtEl>
                                        <p:attrNameLst>
                                          <p:attrName>style.visibility</p:attrName>
                                        </p:attrNameLst>
                                      </p:cBhvr>
                                      <p:to>
                                        <p:strVal val="visible"/>
                                      </p:to>
                                    </p:set>
                                    <p:anim to="" calcmode="lin" valueType="num">
                                      <p:cBhvr>
                                        <p:cTn id="17" dur="1" fill="hold"/>
                                        <p:tgtEl>
                                          <p:spTgt spid="494596"/>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494595">
                                            <p:txEl>
                                              <p:pRg st="2" end="2"/>
                                            </p:txEl>
                                          </p:spTgt>
                                        </p:tgtEl>
                                        <p:attrNameLst>
                                          <p:attrName>style.visibility</p:attrName>
                                        </p:attrNameLst>
                                      </p:cBhvr>
                                      <p:to>
                                        <p:strVal val="visible"/>
                                      </p:to>
                                    </p:set>
                                    <p:anim to="" calcmode="lin" valueType="num">
                                      <p:cBhvr>
                                        <p:cTn id="22" dur="1" fill="hold"/>
                                        <p:tgtEl>
                                          <p:spTgt spid="494595">
                                            <p:txEl>
                                              <p:pRg st="2" end="2"/>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94595">
                                            <p:txEl>
                                              <p:pRg st="3" end="3"/>
                                            </p:txEl>
                                          </p:spTgt>
                                        </p:tgtEl>
                                        <p:attrNameLst>
                                          <p:attrName>style.visibility</p:attrName>
                                        </p:attrNameLst>
                                      </p:cBhvr>
                                      <p:to>
                                        <p:strVal val="visible"/>
                                      </p:to>
                                    </p:set>
                                    <p:anim to="" calcmode="lin" valueType="num">
                                      <p:cBhvr>
                                        <p:cTn id="27" dur="1" fill="hold"/>
                                        <p:tgtEl>
                                          <p:spTgt spid="494595">
                                            <p:txEl>
                                              <p:pRg st="3" end="3"/>
                                            </p:txEl>
                                          </p:spTgt>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494598"/>
                                        </p:tgtEl>
                                        <p:attrNameLst>
                                          <p:attrName>style.visibility</p:attrName>
                                        </p:attrNameLst>
                                      </p:cBhvr>
                                      <p:to>
                                        <p:strVal val="visible"/>
                                      </p:to>
                                    </p:set>
                                    <p:anim to="" calcmode="lin" valueType="num">
                                      <p:cBhvr>
                                        <p:cTn id="32" dur="1" fill="hold"/>
                                        <p:tgtEl>
                                          <p:spTgt spid="49459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4" grpId="0"/>
      <p:bldP spid="49459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隶书" panose="02010509060101010101" pitchFamily="1" charset="-122"/>
              </a:rPr>
              <a:t>第</a:t>
            </a:r>
            <a:r>
              <a:rPr lang="en-US" altLang="zh-CN" dirty="0">
                <a:latin typeface="隶书" panose="02010509060101010101" pitchFamily="1" charset="-122"/>
              </a:rPr>
              <a:t>1</a:t>
            </a:r>
            <a:r>
              <a:rPr lang="zh-CN" altLang="en-US" dirty="0">
                <a:latin typeface="隶书" panose="02010509060101010101" pitchFamily="1" charset="-122"/>
              </a:rPr>
              <a:t>章最优化方法示例</a:t>
            </a:r>
            <a:r>
              <a:rPr lang="en-US" altLang="zh-CN" dirty="0">
                <a:latin typeface="隶书" panose="02010509060101010101" pitchFamily="1" charset="-122"/>
              </a:rPr>
              <a:t>-</a:t>
            </a:r>
            <a:r>
              <a:rPr lang="zh-CN" altLang="en-US" dirty="0">
                <a:latin typeface="隶书" panose="02010509060101010101" pitchFamily="1" charset="-122"/>
              </a:rPr>
              <a:t>相机校正</a:t>
            </a:r>
            <a:endParaRPr lang="zh-CN" altLang="en-US" dirty="0">
              <a:latin typeface="Arial" panose="020B0604020202020204" pitchFamily="34" charset="0"/>
              <a:ea typeface="宋体" panose="02010600030101010101" pitchFamily="2" charset="-122"/>
            </a:endParaRPr>
          </a:p>
        </p:txBody>
      </p:sp>
      <p:sp>
        <p:nvSpPr>
          <p:cNvPr id="495619" name="Rectangle 3"/>
          <p:cNvSpPr>
            <a:spLocks noGrp="1" noChangeArrowheads="1"/>
          </p:cNvSpPr>
          <p:nvPr>
            <p:ph type="body" idx="1"/>
          </p:nvPr>
        </p:nvSpPr>
        <p:spPr>
          <a:xfrm>
            <a:off x="488504" y="1160909"/>
            <a:ext cx="9087296" cy="5328934"/>
          </a:xfrm>
        </p:spPr>
        <p:txBody>
          <a:bodyPr/>
          <a:lstStyle/>
          <a:p>
            <a:r>
              <a:rPr lang="en-US" altLang="zh-CN" dirty="0">
                <a:ea typeface="宋体" panose="02010600030101010101" pitchFamily="2" charset="-122"/>
              </a:rPr>
              <a:t>If it is denoted by </a:t>
            </a:r>
            <a:r>
              <a:rPr lang="en-US" altLang="zh-CN" i="1" dirty="0">
                <a:ea typeface="宋体" panose="02010600030101010101" pitchFamily="2" charset="-122"/>
              </a:rPr>
              <a:t>CP=0</a:t>
            </a:r>
            <a:r>
              <a:rPr lang="en-US" altLang="zh-CN" dirty="0">
                <a:ea typeface="宋体" panose="02010600030101010101" pitchFamily="2" charset="-122"/>
              </a:rPr>
              <a:t>, where</a:t>
            </a:r>
            <a:r>
              <a:rPr lang="en-US" altLang="zh-CN" i="1" dirty="0">
                <a:ea typeface="宋体" panose="02010600030101010101" pitchFamily="2" charset="-122"/>
              </a:rPr>
              <a:t> C</a:t>
            </a:r>
            <a:r>
              <a:rPr lang="en-US" altLang="zh-CN" dirty="0">
                <a:ea typeface="宋体" panose="02010600030101010101" pitchFamily="2" charset="-122"/>
              </a:rPr>
              <a:t> is a </a:t>
            </a:r>
            <a:r>
              <a:rPr lang="en-US" altLang="zh-CN" i="1" dirty="0">
                <a:ea typeface="宋体" panose="02010600030101010101" pitchFamily="2" charset="-122"/>
              </a:rPr>
              <a:t>2n*12</a:t>
            </a:r>
            <a:r>
              <a:rPr lang="en-US" altLang="zh-CN" dirty="0">
                <a:ea typeface="宋体" panose="02010600030101010101" pitchFamily="2" charset="-122"/>
              </a:rPr>
              <a:t> matrix, </a:t>
            </a:r>
            <a:r>
              <a:rPr lang="en-US" altLang="zh-CN" i="1" dirty="0">
                <a:ea typeface="宋体" panose="02010600030101010101" pitchFamily="2" charset="-122"/>
              </a:rPr>
              <a:t>P </a:t>
            </a:r>
            <a:r>
              <a:rPr lang="en-US" altLang="zh-CN" dirty="0">
                <a:ea typeface="宋体" panose="02010600030101010101" pitchFamily="2" charset="-122"/>
              </a:rPr>
              <a:t>is a </a:t>
            </a:r>
            <a:r>
              <a:rPr lang="en-US" altLang="zh-CN" i="1" dirty="0">
                <a:ea typeface="宋体" panose="02010600030101010101" pitchFamily="2" charset="-122"/>
              </a:rPr>
              <a:t>12*1</a:t>
            </a:r>
            <a:r>
              <a:rPr lang="en-US" altLang="zh-CN" dirty="0">
                <a:ea typeface="宋体" panose="02010600030101010101" pitchFamily="2" charset="-122"/>
              </a:rPr>
              <a:t> vector, and </a:t>
            </a:r>
            <a:r>
              <a:rPr lang="en-US" altLang="zh-CN" i="1" dirty="0">
                <a:ea typeface="宋体" panose="02010600030101010101" pitchFamily="2" charset="-122"/>
              </a:rPr>
              <a:t>0</a:t>
            </a:r>
            <a:r>
              <a:rPr lang="en-US" altLang="zh-CN" dirty="0">
                <a:ea typeface="宋体" panose="02010600030101010101" pitchFamily="2" charset="-122"/>
              </a:rPr>
              <a:t> is also a </a:t>
            </a:r>
            <a:r>
              <a:rPr lang="en-US" altLang="zh-CN" i="1" dirty="0">
                <a:ea typeface="宋体" panose="02010600030101010101" pitchFamily="2" charset="-122"/>
              </a:rPr>
              <a:t>12 *1</a:t>
            </a:r>
            <a:r>
              <a:rPr lang="en-US" altLang="zh-CN" dirty="0">
                <a:ea typeface="宋体" panose="02010600030101010101" pitchFamily="2" charset="-122"/>
              </a:rPr>
              <a:t> vector. This is a homogeneous system which has multiple solutions. Therefore, we can arbitrarily pick one of the unknowns, and determine the remaining unknowns. Let </a:t>
            </a:r>
            <a:r>
              <a:rPr lang="en-US" altLang="zh-CN" i="1" dirty="0">
                <a:ea typeface="宋体" panose="02010600030101010101" pitchFamily="2" charset="-122"/>
              </a:rPr>
              <a:t>a</a:t>
            </a:r>
            <a:r>
              <a:rPr lang="en-US" altLang="zh-CN" i="1" baseline="-25000" dirty="0">
                <a:ea typeface="宋体" panose="02010600030101010101" pitchFamily="2" charset="-122"/>
              </a:rPr>
              <a:t>44</a:t>
            </a:r>
            <a:r>
              <a:rPr lang="en-US" altLang="zh-CN" i="1" dirty="0">
                <a:ea typeface="宋体" panose="02010600030101010101" pitchFamily="2" charset="-122"/>
              </a:rPr>
              <a:t> = 1</a:t>
            </a:r>
            <a:r>
              <a:rPr lang="en-US" altLang="zh-CN" dirty="0">
                <a:ea typeface="宋体" panose="02010600030101010101" pitchFamily="2" charset="-122"/>
              </a:rPr>
              <a:t>, then  </a:t>
            </a:r>
          </a:p>
        </p:txBody>
      </p:sp>
      <p:sp>
        <p:nvSpPr>
          <p:cNvPr id="29700" name="Rectangle 5"/>
          <p:cNvSpPr>
            <a:spLocks noChangeArrowheads="1"/>
          </p:cNvSpPr>
          <p:nvPr/>
        </p:nvSpPr>
        <p:spPr bwMode="auto">
          <a:xfrm>
            <a:off x="4854162" y="203670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Effect transition="in" filter="diamond(in)">
                                      <p:cBhvr>
                                        <p:cTn id="7" dur="2000"/>
                                        <p:tgtEl>
                                          <p:spTgt spid="495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a:xfrm>
            <a:off x="416496" y="80203"/>
            <a:ext cx="9253893" cy="936689"/>
          </a:xfrm>
        </p:spPr>
        <p:txBody>
          <a:bodyPr/>
          <a:lstStyle/>
          <a:p>
            <a:r>
              <a:rPr lang="zh-CN" altLang="en-US" dirty="0">
                <a:latin typeface="隶书" panose="02010509060101010101" pitchFamily="1" charset="-122"/>
              </a:rPr>
              <a:t>第</a:t>
            </a:r>
            <a:r>
              <a:rPr lang="en-US" altLang="zh-CN" dirty="0">
                <a:latin typeface="隶书" panose="02010509060101010101" pitchFamily="1" charset="-122"/>
              </a:rPr>
              <a:t>1</a:t>
            </a:r>
            <a:r>
              <a:rPr lang="zh-CN" altLang="en-US" dirty="0">
                <a:latin typeface="隶书" panose="02010509060101010101" pitchFamily="1" charset="-122"/>
              </a:rPr>
              <a:t>章最优化方法示例</a:t>
            </a:r>
            <a:r>
              <a:rPr lang="en-US" altLang="zh-CN" dirty="0">
                <a:latin typeface="隶书" panose="02010509060101010101" pitchFamily="1" charset="-122"/>
              </a:rPr>
              <a:t>-</a:t>
            </a:r>
            <a:r>
              <a:rPr lang="zh-CN" altLang="en-US" dirty="0">
                <a:latin typeface="隶书" panose="02010509060101010101" pitchFamily="1" charset="-122"/>
              </a:rPr>
              <a:t>相机校正</a:t>
            </a:r>
            <a:endParaRPr lang="zh-CN" altLang="en-US" dirty="0">
              <a:latin typeface="Arial" panose="020B0604020202020204" pitchFamily="34" charset="0"/>
              <a:ea typeface="宋体" panose="02010600030101010101" pitchFamily="2" charset="-122"/>
            </a:endParaRPr>
          </a:p>
        </p:txBody>
      </p:sp>
      <p:sp>
        <p:nvSpPr>
          <p:cNvPr id="496643" name="Rectangle 3"/>
          <p:cNvSpPr>
            <a:spLocks noGrp="1" noChangeArrowheads="1"/>
          </p:cNvSpPr>
          <p:nvPr>
            <p:ph type="body" sz="half" idx="1"/>
          </p:nvPr>
        </p:nvSpPr>
        <p:spPr>
          <a:xfrm>
            <a:off x="488504" y="1363469"/>
            <a:ext cx="9066659" cy="5052854"/>
          </a:xfrm>
        </p:spPr>
        <p:txBody>
          <a:bodyPr/>
          <a:lstStyle/>
          <a:p>
            <a:pPr>
              <a:lnSpc>
                <a:spcPct val="90000"/>
              </a:lnSpc>
            </a:pPr>
            <a:endParaRPr lang="zh-CN" altLang="en-US" dirty="0">
              <a:ea typeface="宋体" panose="02010600030101010101" pitchFamily="2" charset="-122"/>
            </a:endParaRPr>
          </a:p>
          <a:p>
            <a:pPr>
              <a:lnSpc>
                <a:spcPct val="90000"/>
              </a:lnSpc>
            </a:pPr>
            <a:endParaRPr lang="zh-CN" altLang="en-US" dirty="0">
              <a:ea typeface="宋体" panose="02010600030101010101" pitchFamily="2" charset="-122"/>
            </a:endParaRPr>
          </a:p>
          <a:p>
            <a:pPr>
              <a:lnSpc>
                <a:spcPct val="90000"/>
              </a:lnSpc>
            </a:pPr>
            <a:endParaRPr lang="zh-CN" altLang="en-US" dirty="0">
              <a:ea typeface="宋体" panose="02010600030101010101" pitchFamily="2" charset="-122"/>
            </a:endParaRPr>
          </a:p>
          <a:p>
            <a:pPr>
              <a:lnSpc>
                <a:spcPct val="90000"/>
              </a:lnSpc>
            </a:pPr>
            <a:endParaRPr lang="zh-CN" altLang="en-US" dirty="0">
              <a:ea typeface="宋体" panose="02010600030101010101" pitchFamily="2" charset="-122"/>
            </a:endParaRPr>
          </a:p>
          <a:p>
            <a:pPr>
              <a:lnSpc>
                <a:spcPct val="90000"/>
              </a:lnSpc>
            </a:pPr>
            <a:endParaRPr lang="zh-CN" altLang="en-US" dirty="0">
              <a:ea typeface="宋体" panose="02010600030101010101" pitchFamily="2" charset="-122"/>
            </a:endParaRPr>
          </a:p>
          <a:p>
            <a:pPr>
              <a:lnSpc>
                <a:spcPct val="90000"/>
              </a:lnSpc>
            </a:pP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             </a:t>
            </a:r>
            <a:r>
              <a:rPr lang="en-US" altLang="zh-CN" dirty="0">
                <a:ea typeface="宋体" panose="02010600030101010101" pitchFamily="2" charset="-122"/>
              </a:rPr>
              <a:t>, </a:t>
            </a:r>
            <a:r>
              <a:rPr lang="en-US" altLang="zh-CN" i="1" dirty="0">
                <a:ea typeface="宋体" panose="02010600030101010101" pitchFamily="2" charset="-122"/>
              </a:rPr>
              <a:t>D</a:t>
            </a:r>
            <a:r>
              <a:rPr lang="en-US" altLang="zh-CN" dirty="0">
                <a:ea typeface="宋体" panose="02010600030101010101" pitchFamily="2" charset="-122"/>
              </a:rPr>
              <a:t> and </a:t>
            </a:r>
            <a:r>
              <a:rPr lang="en-US" altLang="zh-CN" i="1" dirty="0">
                <a:ea typeface="宋体" panose="02010600030101010101" pitchFamily="2" charset="-122"/>
              </a:rPr>
              <a:t>R</a:t>
            </a:r>
            <a:r>
              <a:rPr lang="en-US" altLang="zh-CN" dirty="0">
                <a:ea typeface="宋体" panose="02010600030101010101" pitchFamily="2" charset="-122"/>
              </a:rPr>
              <a:t> are known, then we can solve this system by pseudo inverse if at least 5.5 or more 3-D points and their corresponding image coordinates are known:</a:t>
            </a:r>
          </a:p>
        </p:txBody>
      </p:sp>
      <p:graphicFrame>
        <p:nvGraphicFramePr>
          <p:cNvPr id="496644" name="Object 4"/>
          <p:cNvGraphicFramePr>
            <a:graphicFrameLocks noGrp="1" noChangeAspect="1"/>
          </p:cNvGraphicFramePr>
          <p:nvPr>
            <p:ph sz="half" idx="2"/>
          </p:nvPr>
        </p:nvGraphicFramePr>
        <p:xfrm>
          <a:off x="1645375" y="1004771"/>
          <a:ext cx="6619993" cy="3358493"/>
        </p:xfrm>
        <a:graphic>
          <a:graphicData uri="http://schemas.openxmlformats.org/presentationml/2006/ole">
            <mc:AlternateContent xmlns:mc="http://schemas.openxmlformats.org/markup-compatibility/2006">
              <mc:Choice xmlns:v="urn:schemas-microsoft-com:vml" Requires="v">
                <p:oleObj spid="_x0000_s31772" name="公式" r:id="rId4" imgW="4864100" imgH="2540000" progId="Equation.3">
                  <p:embed/>
                </p:oleObj>
              </mc:Choice>
              <mc:Fallback>
                <p:oleObj name="公式" r:id="rId4" imgW="4864100" imgH="2540000" progId="Equation.3">
                  <p:embed/>
                  <p:pic>
                    <p:nvPicPr>
                      <p:cNvPr id="0" name="图片 317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375" y="1004771"/>
                        <a:ext cx="6619993" cy="3358493"/>
                      </a:xfrm>
                      <a:prstGeom prst="rect">
                        <a:avLst/>
                      </a:prstGeom>
                      <a:noFill/>
                      <a:ln>
                        <a:noFill/>
                      </a:ln>
                    </p:spPr>
                  </p:pic>
                </p:oleObj>
              </mc:Fallback>
            </mc:AlternateContent>
          </a:graphicData>
        </a:graphic>
      </p:graphicFrame>
      <p:sp>
        <p:nvSpPr>
          <p:cNvPr id="30725" name="Rectangle 8"/>
          <p:cNvSpPr>
            <a:spLocks noChangeArrowheads="1"/>
          </p:cNvSpPr>
          <p:nvPr/>
        </p:nvSpPr>
        <p:spPr bwMode="auto">
          <a:xfrm>
            <a:off x="4854162" y="3269846"/>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96647" name="Object 7"/>
          <p:cNvGraphicFramePr>
            <a:graphicFrameLocks noChangeAspect="1"/>
          </p:cNvGraphicFramePr>
          <p:nvPr/>
        </p:nvGraphicFramePr>
        <p:xfrm>
          <a:off x="992560" y="4401269"/>
          <a:ext cx="1248569" cy="447806"/>
        </p:xfrm>
        <a:graphic>
          <a:graphicData uri="http://schemas.openxmlformats.org/presentationml/2006/ole">
            <mc:AlternateContent xmlns:mc="http://schemas.openxmlformats.org/markup-compatibility/2006">
              <mc:Choice xmlns:v="urn:schemas-microsoft-com:vml" Requires="v">
                <p:oleObj spid="_x0000_s31773" name="公式" r:id="rId6" imgW="545465" imgH="203200" progId="Equation.3">
                  <p:embed/>
                </p:oleObj>
              </mc:Choice>
              <mc:Fallback>
                <p:oleObj name="公式" r:id="rId6" imgW="545465" imgH="203200" progId="Equation.3">
                  <p:embed/>
                  <p:pic>
                    <p:nvPicPr>
                      <p:cNvPr id="0" name="图片 317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560" y="4401269"/>
                        <a:ext cx="1248569" cy="44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7" name="Rectangle 10"/>
          <p:cNvSpPr>
            <a:spLocks noChangeArrowheads="1"/>
          </p:cNvSpPr>
          <p:nvPr/>
        </p:nvSpPr>
        <p:spPr bwMode="auto">
          <a:xfrm>
            <a:off x="4854162" y="3254807"/>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496649" name="Object 9"/>
          <p:cNvGraphicFramePr>
            <a:graphicFrameLocks noChangeAspect="1"/>
          </p:cNvGraphicFramePr>
          <p:nvPr/>
        </p:nvGraphicFramePr>
        <p:xfrm>
          <a:off x="2792760" y="5769421"/>
          <a:ext cx="6241125" cy="616568"/>
        </p:xfrm>
        <a:graphic>
          <a:graphicData uri="http://schemas.openxmlformats.org/presentationml/2006/ole">
            <mc:AlternateContent xmlns:mc="http://schemas.openxmlformats.org/markup-compatibility/2006">
              <mc:Choice xmlns:v="urn:schemas-microsoft-com:vml" Requires="v">
                <p:oleObj spid="_x0000_s31774" r:id="rId8" imgW="2247900" imgH="228600" progId="Equation.3">
                  <p:embed/>
                </p:oleObj>
              </mc:Choice>
              <mc:Fallback>
                <p:oleObj r:id="rId8" imgW="2247900" imgH="228600" progId="Equation.3">
                  <p:embed/>
                  <p:pic>
                    <p:nvPicPr>
                      <p:cNvPr id="0" name="图片 317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760" y="5769421"/>
                        <a:ext cx="6241125" cy="616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6651" name="Rectangle 11"/>
          <p:cNvSpPr>
            <a:spLocks noChangeArrowheads="1"/>
          </p:cNvSpPr>
          <p:nvPr/>
        </p:nvSpPr>
        <p:spPr bwMode="auto">
          <a:xfrm>
            <a:off x="1676798" y="6412982"/>
            <a:ext cx="7487973" cy="738545"/>
          </a:xfrm>
          <a:prstGeom prst="rect">
            <a:avLst/>
          </a:prstGeom>
          <a:solidFill>
            <a:srgbClr val="993366"/>
          </a:solidFill>
          <a:ln>
            <a:noFill/>
          </a:ln>
          <a:effectLst/>
          <a:extLs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nchor="ctr">
            <a:spAutoFit/>
          </a:bodyPr>
          <a:lstStyle/>
          <a:p>
            <a:pPr indent="288925" algn="l"/>
            <a:r>
              <a:rPr lang="en-US" altLang="zh-CN" sz="2100"/>
              <a:t>Once </a:t>
            </a:r>
            <a:r>
              <a:rPr lang="en-US" altLang="zh-CN" sz="2100" i="1"/>
              <a:t>Q</a:t>
            </a:r>
            <a:r>
              <a:rPr lang="en-US" altLang="zh-CN" sz="2100"/>
              <a:t> is determined, the matrix </a:t>
            </a:r>
            <a:r>
              <a:rPr lang="en-US" altLang="zh-CN" sz="2100" i="1"/>
              <a:t>A</a:t>
            </a:r>
            <a:r>
              <a:rPr lang="en-US" altLang="zh-CN" sz="2100"/>
              <a:t> is defined, </a:t>
            </a:r>
          </a:p>
          <a:p>
            <a:pPr indent="288925" algn="l"/>
            <a:r>
              <a:rPr lang="en-US" altLang="zh-CN" sz="2100"/>
              <a:t>which completes the camera calibration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96644"/>
                                        </p:tgtEl>
                                        <p:attrNameLst>
                                          <p:attrName>style.visibility</p:attrName>
                                        </p:attrNameLst>
                                      </p:cBhvr>
                                      <p:to>
                                        <p:strVal val="visible"/>
                                      </p:to>
                                    </p:set>
                                    <p:anim to="" calcmode="lin" valueType="num">
                                      <p:cBhvr>
                                        <p:cTn id="7" dur="1" fill="hold"/>
                                        <p:tgtEl>
                                          <p:spTgt spid="49664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96647"/>
                                        </p:tgtEl>
                                        <p:attrNameLst>
                                          <p:attrName>style.visibility</p:attrName>
                                        </p:attrNameLst>
                                      </p:cBhvr>
                                      <p:to>
                                        <p:strVal val="visible"/>
                                      </p:to>
                                    </p:set>
                                    <p:anim to="" calcmode="lin" valueType="num">
                                      <p:cBhvr>
                                        <p:cTn id="12" dur="1" fill="hold"/>
                                        <p:tgtEl>
                                          <p:spTgt spid="496647"/>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96643">
                                            <p:txEl>
                                              <p:pRg st="6" end="6"/>
                                            </p:txEl>
                                          </p:spTgt>
                                        </p:tgtEl>
                                        <p:attrNameLst>
                                          <p:attrName>style.visibility</p:attrName>
                                        </p:attrNameLst>
                                      </p:cBhvr>
                                      <p:to>
                                        <p:strVal val="visible"/>
                                      </p:to>
                                    </p:set>
                                    <p:anim to="" calcmode="lin" valueType="num">
                                      <p:cBhvr>
                                        <p:cTn id="17" dur="1" fill="hold"/>
                                        <p:tgtEl>
                                          <p:spTgt spid="496643">
                                            <p:txEl>
                                              <p:pRg st="6" end="6"/>
                                            </p:txEl>
                                          </p:spTgt>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496649"/>
                                        </p:tgtEl>
                                        <p:attrNameLst>
                                          <p:attrName>style.visibility</p:attrName>
                                        </p:attrNameLst>
                                      </p:cBhvr>
                                      <p:to>
                                        <p:strVal val="visible"/>
                                      </p:to>
                                    </p:set>
                                    <p:anim to="" calcmode="lin" valueType="num">
                                      <p:cBhvr>
                                        <p:cTn id="22" dur="1" fill="hold"/>
                                        <p:tgtEl>
                                          <p:spTgt spid="496649"/>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496651"/>
                                        </p:tgtEl>
                                        <p:attrNameLst>
                                          <p:attrName>style.visibility</p:attrName>
                                        </p:attrNameLst>
                                      </p:cBhvr>
                                      <p:to>
                                        <p:strVal val="visible"/>
                                      </p:to>
                                    </p:set>
                                    <p:anim to="" calcmode="lin" valueType="num">
                                      <p:cBhvr>
                                        <p:cTn id="27" dur="1" fill="hold"/>
                                        <p:tgtEl>
                                          <p:spTgt spid="49665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p:bldP spid="4966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Recovering Camera Parameters</a:t>
            </a:r>
          </a:p>
        </p:txBody>
      </p:sp>
      <p:sp>
        <p:nvSpPr>
          <p:cNvPr id="498691" name="Rectangle 3"/>
          <p:cNvSpPr>
            <a:spLocks noGrp="1" noChangeArrowheads="1"/>
          </p:cNvSpPr>
          <p:nvPr>
            <p:ph type="body" idx="1"/>
          </p:nvPr>
        </p:nvSpPr>
        <p:spPr/>
        <p:txBody>
          <a:bodyPr/>
          <a:lstStyle/>
          <a:p>
            <a:r>
              <a:rPr lang="en-US" altLang="zh-CN">
                <a:ea typeface="宋体" panose="02010600030101010101" pitchFamily="2" charset="-122"/>
              </a:rPr>
              <a:t>An interesting inverse problem deals with the recovery of camera parameters from the camera matrix. For example, given a photograph taken by an unknown camera from an unknown location which, has been cropped and/or enlarged, how can we determine the camera’s position and orientation, and determine the extent to which the picture was cropped or enlarged?</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98690"/>
                                        </p:tgtEl>
                                        <p:attrNameLst>
                                          <p:attrName>style.visibility</p:attrName>
                                        </p:attrNameLst>
                                      </p:cBhvr>
                                      <p:to>
                                        <p:strVal val="visible"/>
                                      </p:to>
                                    </p:set>
                                    <p:anim to="" calcmode="lin" valueType="num">
                                      <p:cBhvr>
                                        <p:cTn id="7" dur="1" fill="hold"/>
                                        <p:tgtEl>
                                          <p:spTgt spid="498690"/>
                                        </p:tgtEl>
                                      </p:cBhvr>
                                    </p:anim>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498691">
                                            <p:txEl>
                                              <p:pRg st="0" end="0"/>
                                            </p:txEl>
                                          </p:spTgt>
                                        </p:tgtEl>
                                        <p:attrNameLst>
                                          <p:attrName>style.visibility</p:attrName>
                                        </p:attrNameLst>
                                      </p:cBhvr>
                                      <p:to>
                                        <p:strVal val="visible"/>
                                      </p:to>
                                    </p:set>
                                    <p:anim calcmode="discrete" valueType="clr">
                                      <p:cBhvr override="childStyle">
                                        <p:cTn id="12" dur="80"/>
                                        <p:tgtEl>
                                          <p:spTgt spid="49869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498691">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49869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p:bldP spid="4986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Applications of Recovering Camera Parameters</a:t>
            </a:r>
          </a:p>
        </p:txBody>
      </p:sp>
      <p:sp>
        <p:nvSpPr>
          <p:cNvPr id="499715" name="Rectangle 3"/>
          <p:cNvSpPr>
            <a:spLocks noGrp="1" noChangeArrowheads="1"/>
          </p:cNvSpPr>
          <p:nvPr>
            <p:ph type="body" idx="1"/>
          </p:nvPr>
        </p:nvSpPr>
        <p:spPr/>
        <p:txBody>
          <a:bodyPr/>
          <a:lstStyle/>
          <a:p>
            <a:pPr>
              <a:lnSpc>
                <a:spcPct val="90000"/>
              </a:lnSpc>
            </a:pPr>
            <a:r>
              <a:rPr lang="en-US" altLang="zh-CN">
                <a:ea typeface="宋体" panose="02010600030101010101" pitchFamily="2" charset="-122"/>
              </a:rPr>
              <a:t>In autonomous navigation, a cruise missile could obtain the camera transformation matrix from a terrain model stored on-board and then compute the camera parameters that define the vehicle’s location and heading.</a:t>
            </a:r>
          </a:p>
          <a:p>
            <a:pPr>
              <a:lnSpc>
                <a:spcPct val="90000"/>
              </a:lnSpc>
            </a:pPr>
            <a:r>
              <a:rPr lang="en-US" altLang="zh-CN">
                <a:solidFill>
                  <a:srgbClr val="965A1E"/>
                </a:solidFill>
                <a:ea typeface="宋体" panose="02010600030101010101" pitchFamily="2" charset="-122"/>
              </a:rPr>
              <a:t>A stationary camera viewing a robot arm workspace could determining the position of the arm</a:t>
            </a:r>
          </a:p>
          <a:p>
            <a:pPr>
              <a:lnSpc>
                <a:spcPct val="90000"/>
              </a:lnSpc>
            </a:pPr>
            <a:r>
              <a:rPr lang="en-US" altLang="zh-CN">
                <a:ea typeface="宋体" panose="02010600030101010101" pitchFamily="2" charset="-122"/>
              </a:rPr>
              <a:t>The camera parameters can then be derived from the camera transformation matrix, and the location and orientation of the manipulator can be obtained relative to the stationary camera</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99714"/>
                                        </p:tgtEl>
                                        <p:attrNameLst>
                                          <p:attrName>style.visibility</p:attrName>
                                        </p:attrNameLst>
                                      </p:cBhvr>
                                      <p:to>
                                        <p:strVal val="visible"/>
                                      </p:to>
                                    </p:set>
                                    <p:anim calcmode="discrete" valueType="clr">
                                      <p:cBhvr override="childStyle">
                                        <p:cTn id="7" dur="80"/>
                                        <p:tgtEl>
                                          <p:spTgt spid="49971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99714"/>
                                        </p:tgtEl>
                                        <p:attrNameLst>
                                          <p:attrName>fillcolor</p:attrName>
                                        </p:attrNameLst>
                                      </p:cBhvr>
                                      <p:tavLst>
                                        <p:tav tm="0">
                                          <p:val>
                                            <p:clrVal>
                                              <a:schemeClr val="accent2"/>
                                            </p:clrVal>
                                          </p:val>
                                        </p:tav>
                                        <p:tav tm="50000">
                                          <p:val>
                                            <p:clrVal>
                                              <a:schemeClr val="hlink"/>
                                            </p:clrVal>
                                          </p:val>
                                        </p:tav>
                                      </p:tavLst>
                                    </p:anim>
                                    <p:set>
                                      <p:cBhvr>
                                        <p:cTn id="9" dur="80"/>
                                        <p:tgtEl>
                                          <p:spTgt spid="49971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99715">
                                            <p:txEl>
                                              <p:pRg st="0" end="0"/>
                                            </p:txEl>
                                          </p:spTgt>
                                        </p:tgtEl>
                                        <p:attrNameLst>
                                          <p:attrName>style.visibility</p:attrName>
                                        </p:attrNameLst>
                                      </p:cBhvr>
                                      <p:to>
                                        <p:strVal val="visible"/>
                                      </p:to>
                                    </p:set>
                                    <p:anim calcmode="discrete" valueType="clr">
                                      <p:cBhvr override="childStyle">
                                        <p:cTn id="14" dur="80"/>
                                        <p:tgtEl>
                                          <p:spTgt spid="49971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9971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499715">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499715">
                                            <p:txEl>
                                              <p:pRg st="1" end="1"/>
                                            </p:txEl>
                                          </p:spTgt>
                                        </p:tgtEl>
                                        <p:attrNameLst>
                                          <p:attrName>style.visibility</p:attrName>
                                        </p:attrNameLst>
                                      </p:cBhvr>
                                      <p:to>
                                        <p:strVal val="visible"/>
                                      </p:to>
                                    </p:set>
                                    <p:anim calcmode="discrete" valueType="clr">
                                      <p:cBhvr override="childStyle">
                                        <p:cTn id="21" dur="80"/>
                                        <p:tgtEl>
                                          <p:spTgt spid="49971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99715">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499715">
                                            <p:txEl>
                                              <p:pRg st="1" end="1"/>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499715">
                                            <p:txEl>
                                              <p:pRg st="2" end="2"/>
                                            </p:txEl>
                                          </p:spTgt>
                                        </p:tgtEl>
                                        <p:attrNameLst>
                                          <p:attrName>style.visibility</p:attrName>
                                        </p:attrNameLst>
                                      </p:cBhvr>
                                      <p:to>
                                        <p:strVal val="visible"/>
                                      </p:to>
                                    </p:set>
                                    <p:anim calcmode="discrete" valueType="clr">
                                      <p:cBhvr override="childStyle">
                                        <p:cTn id="28" dur="80"/>
                                        <p:tgtEl>
                                          <p:spTgt spid="49971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499715">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499715">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4" grpId="0"/>
      <p:bldP spid="4997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b="0" dirty="0"/>
              <a:t>面向插值的图像下采样</a:t>
            </a:r>
            <a:endParaRPr lang="en-US" altLang="zh-CN" b="0" dirty="0"/>
          </a:p>
          <a:p>
            <a:r>
              <a:rPr lang="zh-CN" altLang="en-US" b="0" dirty="0"/>
              <a:t>相机校正</a:t>
            </a:r>
            <a:endParaRPr lang="zh-CN" altLang="en-US" dirty="0"/>
          </a:p>
        </p:txBody>
      </p:sp>
      <p:sp>
        <p:nvSpPr>
          <p:cNvPr id="4" name="Title 3"/>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endParaRPr lang="zh-CN" altLang="en-US" sz="32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98255" y="4185245"/>
            <a:ext cx="8857738" cy="27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a:lnSpc>
                <a:spcPct val="80000"/>
              </a:lnSpc>
            </a:pPr>
            <a:r>
              <a:rPr lang="en-US" altLang="zh-CN" sz="2800" dirty="0"/>
              <a:t>If we multiply </a:t>
            </a:r>
            <a:r>
              <a:rPr lang="en-US" altLang="zh-CN" sz="2800" i="1" dirty="0"/>
              <a:t>U</a:t>
            </a:r>
            <a:r>
              <a:rPr lang="en-US" altLang="zh-CN" sz="2800" i="1" baseline="-25000" dirty="0"/>
              <a:t>1</a:t>
            </a:r>
            <a:r>
              <a:rPr lang="en-US" altLang="zh-CN" sz="2800" dirty="0"/>
              <a:t> with </a:t>
            </a:r>
            <a:r>
              <a:rPr lang="en-US" altLang="zh-CN" sz="2800" i="1" dirty="0"/>
              <a:t>A</a:t>
            </a:r>
            <a:r>
              <a:rPr lang="en-US" altLang="zh-CN" sz="2800" i="1" baseline="30000" dirty="0"/>
              <a:t>-1</a:t>
            </a:r>
            <a:r>
              <a:rPr lang="en-US" altLang="zh-CN" sz="2800" i="1" dirty="0"/>
              <a:t>, </a:t>
            </a:r>
            <a:r>
              <a:rPr lang="en-US" altLang="zh-CN" sz="2800" dirty="0"/>
              <a:t>then we get the original </a:t>
            </a:r>
            <a:r>
              <a:rPr lang="en-US" altLang="zh-CN" sz="2800" i="1" dirty="0"/>
              <a:t>X</a:t>
            </a:r>
            <a:r>
              <a:rPr lang="en-US" altLang="zh-CN" sz="2800" i="1" baseline="-25000" dirty="0"/>
              <a:t>1</a:t>
            </a:r>
            <a:r>
              <a:rPr lang="en-US" altLang="zh-CN" sz="2800" dirty="0"/>
              <a:t> back. If let the third component of </a:t>
            </a:r>
            <a:r>
              <a:rPr lang="en-US" altLang="zh-CN" sz="2800" i="1" dirty="0"/>
              <a:t>U</a:t>
            </a:r>
            <a:r>
              <a:rPr lang="en-US" altLang="zh-CN" sz="2800" i="1" baseline="-25000" dirty="0"/>
              <a:t>1</a:t>
            </a:r>
            <a:r>
              <a:rPr lang="en-US" altLang="zh-CN" sz="2800" dirty="0"/>
              <a:t> equal 0, then </a:t>
            </a:r>
            <a:r>
              <a:rPr lang="en-US" altLang="zh-CN" sz="2800" i="1" dirty="0"/>
              <a:t>U</a:t>
            </a:r>
            <a:r>
              <a:rPr lang="en-US" altLang="zh-CN" sz="2800" i="1" baseline="-25000" dirty="0"/>
              <a:t>1</a:t>
            </a:r>
            <a:r>
              <a:rPr lang="en-US" altLang="zh-CN" sz="2800" dirty="0"/>
              <a:t> ‘ = (</a:t>
            </a:r>
            <a:r>
              <a:rPr lang="en-US" altLang="zh-CN" sz="2800" i="1" dirty="0"/>
              <a:t>C</a:t>
            </a:r>
            <a:r>
              <a:rPr lang="en-US" altLang="zh-CN" sz="2800" i="1" baseline="-25000" dirty="0"/>
              <a:t>h1</a:t>
            </a:r>
            <a:r>
              <a:rPr lang="en-US" altLang="zh-CN" sz="2800" i="1" dirty="0"/>
              <a:t>, C</a:t>
            </a:r>
            <a:r>
              <a:rPr lang="en-US" altLang="zh-CN" sz="2800" i="1" baseline="-25000" dirty="0"/>
              <a:t>h2</a:t>
            </a:r>
            <a:r>
              <a:rPr lang="en-US" altLang="zh-CN" sz="2800" i="1" dirty="0"/>
              <a:t>,0, C</a:t>
            </a:r>
            <a:r>
              <a:rPr lang="en-US" altLang="zh-CN" sz="2800" i="1" baseline="-25000" dirty="0"/>
              <a:t>h4</a:t>
            </a:r>
            <a:r>
              <a:rPr lang="en-US" altLang="zh-CN" sz="2800" dirty="0"/>
              <a:t>),  then </a:t>
            </a:r>
            <a:r>
              <a:rPr lang="en-US" altLang="zh-CN" sz="2800" i="1" dirty="0"/>
              <a:t>A</a:t>
            </a:r>
            <a:r>
              <a:rPr lang="en-US" altLang="zh-CN" sz="2800" i="1" baseline="30000" dirty="0"/>
              <a:t>-1</a:t>
            </a:r>
            <a:r>
              <a:rPr lang="en-US" altLang="zh-CN" sz="2800" i="1" dirty="0"/>
              <a:t>U</a:t>
            </a:r>
            <a:r>
              <a:rPr lang="en-US" altLang="zh-CN" sz="2800" i="1" baseline="-25000" dirty="0"/>
              <a:t>1</a:t>
            </a:r>
            <a:r>
              <a:rPr lang="en-US" altLang="zh-CN" sz="2800" i="1" dirty="0"/>
              <a:t>’=</a:t>
            </a:r>
            <a:r>
              <a:rPr lang="en-US" altLang="zh-CN" sz="2800" dirty="0"/>
              <a:t>X</a:t>
            </a:r>
            <a:r>
              <a:rPr lang="en-US" altLang="zh-CN" sz="2800" baseline="-25000" dirty="0"/>
              <a:t>11</a:t>
            </a:r>
            <a:r>
              <a:rPr lang="en-US" altLang="zh-CN" sz="2800" dirty="0"/>
              <a:t>. We get a new 3-D point X</a:t>
            </a:r>
            <a:r>
              <a:rPr lang="en-US" altLang="zh-CN" sz="2800" baseline="-25000" dirty="0"/>
              <a:t>11</a:t>
            </a:r>
            <a:r>
              <a:rPr lang="en-US" altLang="zh-CN" sz="2800" dirty="0"/>
              <a:t>, which should lie on the same line connecting </a:t>
            </a:r>
            <a:r>
              <a:rPr lang="en-US" altLang="zh-CN" sz="2800" i="1" dirty="0"/>
              <a:t>X1</a:t>
            </a:r>
            <a:r>
              <a:rPr lang="en-US" altLang="zh-CN" sz="2800" dirty="0"/>
              <a:t> and the center of projection </a:t>
            </a:r>
            <a:r>
              <a:rPr lang="en-US" altLang="zh-CN" sz="2800" i="1" dirty="0"/>
              <a:t>L, </a:t>
            </a:r>
            <a:r>
              <a:rPr lang="en-US" altLang="zh-CN" sz="2800" dirty="0"/>
              <a:t>similarly, there exists another 3-D point </a:t>
            </a:r>
            <a:r>
              <a:rPr lang="en-US" altLang="zh-CN" sz="2800" i="1" dirty="0"/>
              <a:t>X2</a:t>
            </a:r>
            <a:r>
              <a:rPr lang="en-US" altLang="zh-CN" sz="2800" dirty="0"/>
              <a:t>, and generate </a:t>
            </a:r>
            <a:r>
              <a:rPr lang="en-US" altLang="zh-CN" sz="2800" i="1" dirty="0"/>
              <a:t>X21</a:t>
            </a:r>
            <a:r>
              <a:rPr lang="en-US" altLang="zh-CN" sz="2800" dirty="0"/>
              <a:t>, then we can easily determine </a:t>
            </a:r>
            <a:r>
              <a:rPr lang="en-US" altLang="zh-CN" sz="2800" i="1" dirty="0"/>
              <a:t>L</a:t>
            </a:r>
            <a:r>
              <a:rPr lang="en-US" altLang="zh-CN" sz="2800" dirty="0"/>
              <a:t> by the intersection of these two lines.</a:t>
            </a:r>
            <a:endParaRPr lang="zh-CN" altLang="en-US" sz="2800" dirty="0"/>
          </a:p>
          <a:p>
            <a:pPr>
              <a:lnSpc>
                <a:spcPct val="80000"/>
              </a:lnSpc>
            </a:pPr>
            <a:endParaRPr lang="en-US" altLang="zh-CN" sz="2600" kern="0" baseline="-25000" dirty="0">
              <a:ea typeface="宋体" panose="02010600030101010101" pitchFamily="2" charset="-122"/>
            </a:endParaRPr>
          </a:p>
        </p:txBody>
      </p:sp>
      <p:sp>
        <p:nvSpPr>
          <p:cNvPr id="500738" name="Rectangle 2"/>
          <p:cNvSpPr>
            <a:spLocks noGrp="1" noChangeArrowheads="1"/>
          </p:cNvSpPr>
          <p:nvPr>
            <p:ph type="title"/>
          </p:nvPr>
        </p:nvSpPr>
        <p:spPr>
          <a:xfrm>
            <a:off x="416496" y="80203"/>
            <a:ext cx="9253893" cy="864681"/>
          </a:xfrm>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Location</a:t>
            </a:r>
          </a:p>
        </p:txBody>
      </p:sp>
      <p:sp>
        <p:nvSpPr>
          <p:cNvPr id="500739" name="Rectangle 3"/>
          <p:cNvSpPr>
            <a:spLocks noGrp="1" noChangeArrowheads="1"/>
          </p:cNvSpPr>
          <p:nvPr>
            <p:ph type="body" sz="half" idx="1"/>
          </p:nvPr>
        </p:nvSpPr>
        <p:spPr>
          <a:xfrm>
            <a:off x="415742" y="1160909"/>
            <a:ext cx="8857738" cy="1813664"/>
          </a:xfrm>
        </p:spPr>
        <p:txBody>
          <a:bodyPr/>
          <a:lstStyle/>
          <a:p>
            <a:pPr>
              <a:lnSpc>
                <a:spcPct val="80000"/>
              </a:lnSpc>
            </a:pPr>
            <a:r>
              <a:rPr lang="en-US" altLang="zh-CN" sz="2600" dirty="0">
                <a:ea typeface="宋体" panose="02010600030101010101" pitchFamily="2" charset="-122"/>
              </a:rPr>
              <a:t>Consider a 3-D point </a:t>
            </a:r>
            <a:r>
              <a:rPr lang="en-US" altLang="zh-CN" sz="2600" i="1" dirty="0">
                <a:ea typeface="宋体" panose="02010600030101010101" pitchFamily="2" charset="-122"/>
              </a:rPr>
              <a:t>X</a:t>
            </a:r>
            <a:r>
              <a:rPr lang="en-US" altLang="zh-CN" sz="2600" i="1" baseline="-25000" dirty="0">
                <a:ea typeface="宋体" panose="02010600030101010101" pitchFamily="2" charset="-122"/>
              </a:rPr>
              <a:t>1</a:t>
            </a:r>
            <a:r>
              <a:rPr lang="en-US" altLang="zh-CN" sz="2600" dirty="0">
                <a:ea typeface="宋体" panose="02010600030101010101" pitchFamily="2" charset="-122"/>
              </a:rPr>
              <a:t> with coordinates (X1, Y1, Z1). If camera matrix A is known we can determine the image coordinates of a point by using  </a:t>
            </a:r>
          </a:p>
          <a:p>
            <a:pPr>
              <a:lnSpc>
                <a:spcPct val="80000"/>
              </a:lnSpc>
            </a:pPr>
            <a:endParaRPr lang="en-US" altLang="zh-CN" sz="2600" dirty="0">
              <a:ea typeface="宋体" panose="02010600030101010101" pitchFamily="2" charset="-122"/>
            </a:endParaRPr>
          </a:p>
          <a:p>
            <a:pPr>
              <a:lnSpc>
                <a:spcPct val="80000"/>
              </a:lnSpc>
            </a:pPr>
            <a:endParaRPr lang="en-US" altLang="zh-CN" sz="2600" dirty="0">
              <a:ea typeface="宋体" panose="02010600030101010101" pitchFamily="2" charset="-122"/>
            </a:endParaRPr>
          </a:p>
        </p:txBody>
      </p:sp>
      <p:graphicFrame>
        <p:nvGraphicFramePr>
          <p:cNvPr id="500740" name="Object 4"/>
          <p:cNvGraphicFramePr>
            <a:graphicFrameLocks noGrp="1" noChangeAspect="1"/>
          </p:cNvGraphicFramePr>
          <p:nvPr>
            <p:ph sz="half" idx="2"/>
          </p:nvPr>
        </p:nvGraphicFramePr>
        <p:xfrm>
          <a:off x="886073" y="2848755"/>
          <a:ext cx="4498975" cy="688418"/>
        </p:xfrm>
        <a:graphic>
          <a:graphicData uri="http://schemas.openxmlformats.org/presentationml/2006/ole">
            <mc:AlternateContent xmlns:mc="http://schemas.openxmlformats.org/markup-compatibility/2006">
              <mc:Choice xmlns:v="urn:schemas-microsoft-com:vml" Requires="v">
                <p:oleObj spid="_x0000_s32780" name="公式" r:id="rId4" imgW="1612900" imgH="254000" progId="Equation.3">
                  <p:embed/>
                </p:oleObj>
              </mc:Choice>
              <mc:Fallback>
                <p:oleObj name="公式" r:id="rId4" imgW="1612900" imgH="254000" progId="Equation.3">
                  <p:embed/>
                  <p:pic>
                    <p:nvPicPr>
                      <p:cNvPr id="0" name="图片 327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73" y="2848755"/>
                        <a:ext cx="4498975" cy="68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007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072" y="1872896"/>
            <a:ext cx="3478793" cy="238435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00738"/>
                                        </p:tgtEl>
                                        <p:attrNameLst>
                                          <p:attrName>style.visibility</p:attrName>
                                        </p:attrNameLst>
                                      </p:cBhvr>
                                      <p:to>
                                        <p:strVal val="visible"/>
                                      </p:to>
                                    </p:set>
                                    <p:anim to="" calcmode="lin" valueType="num">
                                      <p:cBhvr>
                                        <p:cTn id="7" dur="1" fill="hold"/>
                                        <p:tgtEl>
                                          <p:spTgt spid="500738"/>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00739">
                                            <p:txEl>
                                              <p:pRg st="0" end="0"/>
                                            </p:txEl>
                                          </p:spTgt>
                                        </p:tgtEl>
                                        <p:attrNameLst>
                                          <p:attrName>style.visibility</p:attrName>
                                        </p:attrNameLst>
                                      </p:cBhvr>
                                      <p:to>
                                        <p:strVal val="visible"/>
                                      </p:to>
                                    </p:set>
                                    <p:anim to="" calcmode="lin" valueType="num">
                                      <p:cBhvr>
                                        <p:cTn id="12" dur="1" fill="hold"/>
                                        <p:tgtEl>
                                          <p:spTgt spid="500739">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00740"/>
                                        </p:tgtEl>
                                        <p:attrNameLst>
                                          <p:attrName>style.visibility</p:attrName>
                                        </p:attrNameLst>
                                      </p:cBhvr>
                                      <p:to>
                                        <p:strVal val="visible"/>
                                      </p:to>
                                    </p:set>
                                    <p:anim to="" calcmode="lin" valueType="num">
                                      <p:cBhvr>
                                        <p:cTn id="17" dur="1" fill="hold"/>
                                        <p:tgtEl>
                                          <p:spTgt spid="500740"/>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500743"/>
                                        </p:tgtEl>
                                        <p:attrNameLst>
                                          <p:attrName>style.visibility</p:attrName>
                                        </p:attrNameLst>
                                      </p:cBhvr>
                                      <p:to>
                                        <p:strVal val="visible"/>
                                      </p:to>
                                    </p:set>
                                    <p:anim to="" calcmode="lin" valueType="num">
                                      <p:cBhvr>
                                        <p:cTn id="22" dur="1" fill="hold"/>
                                        <p:tgtEl>
                                          <p:spTgt spid="500743"/>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 to="" calcmode="lin" valueType="num">
                                      <p:cBhvr>
                                        <p:cTn id="27" dur="1" fill="hold"/>
                                        <p:tgtEl>
                                          <p:spTgt spid="7">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00738" grpId="0"/>
      <p:bldP spid="5007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Orientation</a:t>
            </a:r>
          </a:p>
        </p:txBody>
      </p:sp>
      <p:sp>
        <p:nvSpPr>
          <p:cNvPr id="502787" name="Rectangle 3"/>
          <p:cNvSpPr>
            <a:spLocks noGrp="1" noChangeArrowheads="1"/>
          </p:cNvSpPr>
          <p:nvPr>
            <p:ph type="body" idx="1"/>
          </p:nvPr>
        </p:nvSpPr>
        <p:spPr/>
        <p:txBody>
          <a:bodyPr/>
          <a:lstStyle/>
          <a:p>
            <a:pPr>
              <a:lnSpc>
                <a:spcPct val="90000"/>
              </a:lnSpc>
            </a:pPr>
            <a:r>
              <a:rPr lang="en-US" altLang="zh-CN" dirty="0">
                <a:ea typeface="宋体" panose="02010600030101010101" pitchFamily="2" charset="-122"/>
              </a:rPr>
              <a:t>The orientation of a camera is defined as the orientation of the image plane.</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The only way the image of a finite world point can be formed at infinity is if the fourth component of the homogeneous image coordinates is zero.</a:t>
            </a:r>
          </a:p>
        </p:txBody>
      </p:sp>
      <p:pic>
        <p:nvPicPr>
          <p:cNvPr id="5027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857" y="2024010"/>
            <a:ext cx="1944216" cy="267603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1" name="Rectangle 6"/>
          <p:cNvSpPr>
            <a:spLocks noChangeArrowheads="1"/>
          </p:cNvSpPr>
          <p:nvPr/>
        </p:nvSpPr>
        <p:spPr bwMode="auto">
          <a:xfrm>
            <a:off x="4854162" y="2893889"/>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502789" name="Object 5"/>
          <p:cNvGraphicFramePr>
            <a:graphicFrameLocks noChangeAspect="1"/>
          </p:cNvGraphicFramePr>
          <p:nvPr/>
        </p:nvGraphicFramePr>
        <p:xfrm>
          <a:off x="3512840" y="5894996"/>
          <a:ext cx="1716352" cy="1323367"/>
        </p:xfrm>
        <a:graphic>
          <a:graphicData uri="http://schemas.openxmlformats.org/presentationml/2006/ole">
            <mc:AlternateContent xmlns:mc="http://schemas.openxmlformats.org/markup-compatibility/2006">
              <mc:Choice xmlns:v="urn:schemas-microsoft-com:vml" Requires="v">
                <p:oleObj spid="_x0000_s33804" name="公式" r:id="rId5" imgW="939800" imgH="914400" progId="Equation.3">
                  <p:embed/>
                </p:oleObj>
              </mc:Choice>
              <mc:Fallback>
                <p:oleObj name="公式" r:id="rId5" imgW="939800" imgH="914400" progId="Equation.3">
                  <p:embed/>
                  <p:pic>
                    <p:nvPicPr>
                      <p:cNvPr id="0" name="图片 338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840" y="5894996"/>
                        <a:ext cx="1716352" cy="132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02786"/>
                                        </p:tgtEl>
                                        <p:attrNameLst>
                                          <p:attrName>style.visibility</p:attrName>
                                        </p:attrNameLst>
                                      </p:cBhvr>
                                      <p:to>
                                        <p:strVal val="visible"/>
                                      </p:to>
                                    </p:set>
                                    <p:anim to="" calcmode="lin" valueType="num">
                                      <p:cBhvr>
                                        <p:cTn id="7" dur="1" fill="hold"/>
                                        <p:tgtEl>
                                          <p:spTgt spid="50278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02787">
                                            <p:txEl>
                                              <p:pRg st="0" end="0"/>
                                            </p:txEl>
                                          </p:spTgt>
                                        </p:tgtEl>
                                        <p:attrNameLst>
                                          <p:attrName>style.visibility</p:attrName>
                                        </p:attrNameLst>
                                      </p:cBhvr>
                                      <p:to>
                                        <p:strVal val="visible"/>
                                      </p:to>
                                    </p:set>
                                    <p:anim to="" calcmode="lin" valueType="num">
                                      <p:cBhvr>
                                        <p:cTn id="12" dur="1" fill="hold"/>
                                        <p:tgtEl>
                                          <p:spTgt spid="502787">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02788"/>
                                        </p:tgtEl>
                                        <p:attrNameLst>
                                          <p:attrName>style.visibility</p:attrName>
                                        </p:attrNameLst>
                                      </p:cBhvr>
                                      <p:to>
                                        <p:strVal val="visible"/>
                                      </p:to>
                                    </p:set>
                                    <p:anim to="" calcmode="lin" valueType="num">
                                      <p:cBhvr>
                                        <p:cTn id="17" dur="1" fill="hold"/>
                                        <p:tgtEl>
                                          <p:spTgt spid="502788"/>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502787">
                                            <p:txEl>
                                              <p:pRg st="6" end="6"/>
                                            </p:txEl>
                                          </p:spTgt>
                                        </p:tgtEl>
                                        <p:attrNameLst>
                                          <p:attrName>style.visibility</p:attrName>
                                        </p:attrNameLst>
                                      </p:cBhvr>
                                      <p:to>
                                        <p:strVal val="visible"/>
                                      </p:to>
                                    </p:set>
                                    <p:anim to="" calcmode="lin" valueType="num">
                                      <p:cBhvr>
                                        <p:cTn id="22" dur="1" fill="hold"/>
                                        <p:tgtEl>
                                          <p:spTgt spid="502787">
                                            <p:txEl>
                                              <p:pRg st="6" end="6"/>
                                            </p:txEl>
                                          </p:spTgt>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502789"/>
                                        </p:tgtEl>
                                        <p:attrNameLst>
                                          <p:attrName>style.visibility</p:attrName>
                                        </p:attrNameLst>
                                      </p:cBhvr>
                                      <p:to>
                                        <p:strVal val="visible"/>
                                      </p:to>
                                    </p:set>
                                    <p:anim to="" calcmode="lin" valueType="num">
                                      <p:cBhvr>
                                        <p:cTn id="27" dur="1" fill="hold"/>
                                        <p:tgtEl>
                                          <p:spTgt spid="50278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6" grpId="0"/>
      <p:bldP spid="50278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Orientation (cont.)</a:t>
            </a:r>
            <a:endParaRPr lang="zh-CN" altLang="en-US" sz="2800" dirty="0">
              <a:latin typeface="Arial" panose="020B0604020202020204" pitchFamily="34" charset="0"/>
              <a:ea typeface="宋体" panose="02010600030101010101" pitchFamily="2" charset="-122"/>
            </a:endParaRPr>
          </a:p>
        </p:txBody>
      </p:sp>
      <p:sp>
        <p:nvSpPr>
          <p:cNvPr id="503811" name="Rectangle 3"/>
          <p:cNvSpPr>
            <a:spLocks noGrp="1" noChangeArrowheads="1"/>
          </p:cNvSpPr>
          <p:nvPr>
            <p:ph type="body" idx="1"/>
          </p:nvPr>
        </p:nvSpPr>
        <p:spPr/>
        <p:txBody>
          <a:bodyPr/>
          <a:lstStyle/>
          <a:p>
            <a:r>
              <a:rPr lang="en-US" altLang="zh-CN">
                <a:ea typeface="宋体" panose="02010600030101010101" pitchFamily="2" charset="-122"/>
              </a:rPr>
              <a:t>Then it gives the following constraint on the camera orientation:</a:t>
            </a:r>
          </a:p>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This is the equation of a plane passing through lens </a:t>
            </a:r>
            <a:r>
              <a:rPr lang="en-US" altLang="zh-CN" i="1">
                <a:ea typeface="宋体" panose="02010600030101010101" pitchFamily="2" charset="-122"/>
              </a:rPr>
              <a:t>L</a:t>
            </a:r>
            <a:r>
              <a:rPr lang="en-US" altLang="zh-CN">
                <a:ea typeface="宋体" panose="02010600030101010101" pitchFamily="2" charset="-122"/>
              </a:rPr>
              <a:t> parallel to the image plane. From this equation it is clear that </a:t>
            </a:r>
            <a:r>
              <a:rPr lang="en-US" altLang="zh-CN" i="1">
                <a:ea typeface="宋体" panose="02010600030101010101" pitchFamily="2" charset="-122"/>
              </a:rPr>
              <a:t>(a</a:t>
            </a:r>
            <a:r>
              <a:rPr lang="en-US" altLang="zh-CN" i="1" baseline="-25000">
                <a:ea typeface="宋体" panose="02010600030101010101" pitchFamily="2" charset="-122"/>
              </a:rPr>
              <a:t>41</a:t>
            </a:r>
            <a:r>
              <a:rPr lang="en-US" altLang="zh-CN" i="1">
                <a:ea typeface="宋体" panose="02010600030101010101" pitchFamily="2" charset="-122"/>
              </a:rPr>
              <a:t>,a</a:t>
            </a:r>
            <a:r>
              <a:rPr lang="en-US" altLang="zh-CN" i="1" baseline="-25000">
                <a:ea typeface="宋体" panose="02010600030101010101" pitchFamily="2" charset="-122"/>
              </a:rPr>
              <a:t>42</a:t>
            </a:r>
            <a:r>
              <a:rPr lang="en-US" altLang="zh-CN" i="1">
                <a:ea typeface="宋体" panose="02010600030101010101" pitchFamily="2" charset="-122"/>
              </a:rPr>
              <a:t>,a</a:t>
            </a:r>
            <a:r>
              <a:rPr lang="en-US" altLang="zh-CN" i="1" baseline="-25000">
                <a:ea typeface="宋体" panose="02010600030101010101" pitchFamily="2" charset="-122"/>
              </a:rPr>
              <a:t>43</a:t>
            </a:r>
            <a:r>
              <a:rPr lang="en-US" altLang="zh-CN" i="1">
                <a:ea typeface="宋体" panose="02010600030101010101" pitchFamily="2" charset="-122"/>
              </a:rPr>
              <a:t>)</a:t>
            </a:r>
            <a:r>
              <a:rPr lang="en-US" altLang="zh-CN">
                <a:ea typeface="宋体" panose="02010600030101010101" pitchFamily="2" charset="-122"/>
              </a:rPr>
              <a:t> is the normal to the image plane, and parallel to the camera</a:t>
            </a:r>
          </a:p>
        </p:txBody>
      </p:sp>
      <p:sp>
        <p:nvSpPr>
          <p:cNvPr id="35844" name="Rectangle 5"/>
          <p:cNvSpPr>
            <a:spLocks noChangeArrowheads="1"/>
          </p:cNvSpPr>
          <p:nvPr/>
        </p:nvSpPr>
        <p:spPr bwMode="auto">
          <a:xfrm>
            <a:off x="4854162" y="3254807"/>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503812" name="Object 4"/>
          <p:cNvGraphicFramePr>
            <a:graphicFrameLocks noChangeAspect="1"/>
          </p:cNvGraphicFramePr>
          <p:nvPr/>
        </p:nvGraphicFramePr>
        <p:xfrm>
          <a:off x="2288704" y="2313037"/>
          <a:ext cx="5695950" cy="706798"/>
        </p:xfrm>
        <a:graphic>
          <a:graphicData uri="http://schemas.openxmlformats.org/presentationml/2006/ole">
            <mc:AlternateContent xmlns:mc="http://schemas.openxmlformats.org/markup-compatibility/2006">
              <mc:Choice xmlns:v="urn:schemas-microsoft-com:vml" Requires="v">
                <p:oleObj spid="_x0000_s34828" name="公式" r:id="rId4" imgW="1790700" imgH="228600" progId="Equation.3">
                  <p:embed/>
                </p:oleObj>
              </mc:Choice>
              <mc:Fallback>
                <p:oleObj name="公式" r:id="rId4" imgW="1790700" imgH="228600" progId="Equation.3">
                  <p:embed/>
                  <p:pic>
                    <p:nvPicPr>
                      <p:cNvPr id="0" name="图片 348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704" y="2313037"/>
                        <a:ext cx="5695950" cy="70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 to="" calcmode="lin" valueType="num">
                                      <p:cBhvr>
                                        <p:cTn id="7" dur="1" fill="hold"/>
                                        <p:tgtEl>
                                          <p:spTgt spid="503811">
                                            <p:txEl>
                                              <p:pRg st="0" end="0"/>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503812"/>
                                        </p:tgtEl>
                                        <p:attrNameLst>
                                          <p:attrName>style.visibility</p:attrName>
                                        </p:attrNameLst>
                                      </p:cBhvr>
                                      <p:to>
                                        <p:strVal val="visible"/>
                                      </p:to>
                                    </p:set>
                                    <p:anim to="" calcmode="lin" valueType="num">
                                      <p:cBhvr>
                                        <p:cTn id="12" dur="1" fill="hold"/>
                                        <p:tgtEl>
                                          <p:spTgt spid="50381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03811">
                                            <p:txEl>
                                              <p:pRg st="3" end="3"/>
                                            </p:txEl>
                                          </p:spTgt>
                                        </p:tgtEl>
                                        <p:attrNameLst>
                                          <p:attrName>style.visibility</p:attrName>
                                        </p:attrNameLst>
                                      </p:cBhvr>
                                      <p:to>
                                        <p:strVal val="visible"/>
                                      </p:to>
                                    </p:set>
                                    <p:anim to="" calcmode="lin" valueType="num">
                                      <p:cBhvr>
                                        <p:cTn id="17" dur="1" fill="hold"/>
                                        <p:tgtEl>
                                          <p:spTgt spid="503811">
                                            <p:txEl>
                                              <p:pRg st="3" end="3"/>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38" y="2385045"/>
            <a:ext cx="4705350" cy="3428722"/>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Rectangle 2"/>
          <p:cNvSpPr>
            <a:spLocks noGrp="1" noChangeArrowheads="1"/>
          </p:cNvSpPr>
          <p:nvPr>
            <p:ph type="title"/>
          </p:nvPr>
        </p:nvSpPr>
        <p:spPr/>
        <p:txBody>
          <a:bodyPr/>
          <a:lstStyle/>
          <a:p>
            <a:r>
              <a:rPr lang="zh-CN" altLang="en-US" sz="2800" dirty="0">
                <a:latin typeface="隶书" panose="02010509060101010101" pitchFamily="1" charset="-122"/>
              </a:rPr>
              <a:t>第</a:t>
            </a:r>
            <a:r>
              <a:rPr lang="en-US" altLang="zh-CN" sz="2800" dirty="0">
                <a:latin typeface="隶书" panose="02010509060101010101" pitchFamily="1" charset="-122"/>
              </a:rPr>
              <a:t>1</a:t>
            </a:r>
            <a:r>
              <a:rPr lang="zh-CN" altLang="en-US" sz="2800" dirty="0">
                <a:latin typeface="隶书" panose="02010509060101010101" pitchFamily="1" charset="-122"/>
              </a:rPr>
              <a:t>章最优化方法示例</a:t>
            </a:r>
            <a:r>
              <a:rPr lang="en-US" altLang="zh-CN" sz="2800" dirty="0">
                <a:latin typeface="隶书" panose="02010509060101010101" pitchFamily="1" charset="-122"/>
              </a:rPr>
              <a:t>-</a:t>
            </a:r>
            <a:r>
              <a:rPr lang="zh-CN" altLang="en-US" sz="2800" dirty="0">
                <a:latin typeface="隶书" panose="02010509060101010101" pitchFamily="1" charset="-122"/>
              </a:rPr>
              <a:t>相机校正</a:t>
            </a:r>
            <a:r>
              <a:rPr lang="en-US" altLang="zh-CN" sz="2800" dirty="0">
                <a:latin typeface="隶书" panose="02010509060101010101" pitchFamily="1" charset="-122"/>
              </a:rPr>
              <a:t>: </a:t>
            </a:r>
            <a:r>
              <a:rPr lang="en-US" altLang="zh-CN" sz="2800" dirty="0">
                <a:latin typeface="Arial" panose="020B0604020202020204" pitchFamily="34" charset="0"/>
                <a:ea typeface="宋体" panose="02010600030101010101" pitchFamily="2" charset="-122"/>
              </a:rPr>
              <a:t>Camera Orientation (cont.)</a:t>
            </a:r>
            <a:endParaRPr lang="zh-CN" altLang="en-US" sz="2800" dirty="0">
              <a:latin typeface="Arial" panose="020B0604020202020204" pitchFamily="34" charset="0"/>
              <a:ea typeface="宋体" panose="02010600030101010101" pitchFamily="2" charset="-122"/>
            </a:endParaRPr>
          </a:p>
        </p:txBody>
      </p:sp>
      <p:sp>
        <p:nvSpPr>
          <p:cNvPr id="504835" name="Rectangle 3"/>
          <p:cNvSpPr>
            <a:spLocks noGrp="1" noChangeArrowheads="1"/>
          </p:cNvSpPr>
          <p:nvPr>
            <p:ph type="body" idx="1"/>
          </p:nvPr>
        </p:nvSpPr>
        <p:spPr/>
        <p:txBody>
          <a:bodyPr/>
          <a:lstStyle/>
          <a:p>
            <a:r>
              <a:rPr lang="en-US" altLang="zh-CN">
                <a:ea typeface="宋体" panose="02010600030101010101" pitchFamily="2" charset="-122"/>
              </a:rPr>
              <a:t>The orientation in terms of clockwise rotation, </a:t>
            </a:r>
            <a:r>
              <a:rPr lang="el-GR" altLang="zh-CN" i="1"/>
              <a:t>θ</a:t>
            </a:r>
            <a:r>
              <a:rPr lang="en-US" altLang="zh-CN">
                <a:ea typeface="宋体" panose="02010600030101010101" pitchFamily="2" charset="-122"/>
              </a:rPr>
              <a:t>, around the X-axis, followed by the clockwise rotation, </a:t>
            </a:r>
            <a:r>
              <a:rPr lang="el-GR" altLang="zh-CN" i="1"/>
              <a:t>Φ</a:t>
            </a:r>
            <a:r>
              <a:rPr lang="en-US" altLang="zh-CN">
                <a:ea typeface="宋体" panose="02010600030101010101" pitchFamily="2" charset="-122"/>
              </a:rPr>
              <a:t>, around the Y-axis, is given by:</a:t>
            </a:r>
            <a:endParaRPr lang="el-GR" altLang="zh-CN"/>
          </a:p>
        </p:txBody>
      </p:sp>
      <p:sp>
        <p:nvSpPr>
          <p:cNvPr id="36869" name="Rectangle 6"/>
          <p:cNvSpPr>
            <a:spLocks noChangeArrowheads="1"/>
          </p:cNvSpPr>
          <p:nvPr/>
        </p:nvSpPr>
        <p:spPr bwMode="auto">
          <a:xfrm>
            <a:off x="4854162" y="3229744"/>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504837" name="Object 5"/>
          <p:cNvGraphicFramePr>
            <a:graphicFrameLocks noChangeAspect="1"/>
          </p:cNvGraphicFramePr>
          <p:nvPr/>
        </p:nvGraphicFramePr>
        <p:xfrm>
          <a:off x="776536" y="3107575"/>
          <a:ext cx="2964921" cy="870548"/>
        </p:xfrm>
        <a:graphic>
          <a:graphicData uri="http://schemas.openxmlformats.org/presentationml/2006/ole">
            <mc:AlternateContent xmlns:mc="http://schemas.openxmlformats.org/markup-compatibility/2006">
              <mc:Choice xmlns:v="urn:schemas-microsoft-com:vml" Requires="v">
                <p:oleObj spid="_x0000_s35860" name="公式" r:id="rId5" imgW="914400" imgH="279400" progId="Equation.3">
                  <p:embed/>
                </p:oleObj>
              </mc:Choice>
              <mc:Fallback>
                <p:oleObj name="公式" r:id="rId5" imgW="914400" imgH="279400" progId="Equation.3">
                  <p:embed/>
                  <p:pic>
                    <p:nvPicPr>
                      <p:cNvPr id="0" name="图片 358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536" y="3107575"/>
                        <a:ext cx="2964921" cy="87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Rectangle 8"/>
          <p:cNvSpPr>
            <a:spLocks noChangeArrowheads="1"/>
          </p:cNvSpPr>
          <p:nvPr/>
        </p:nvSpPr>
        <p:spPr bwMode="auto">
          <a:xfrm>
            <a:off x="4854162" y="3114450"/>
            <a:ext cx="197676" cy="468137"/>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12700">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spAutoFit/>
          </a:bodyPr>
          <a:lstStyle/>
          <a:p>
            <a:endParaRPr lang="zh-CN" altLang="en-US"/>
          </a:p>
        </p:txBody>
      </p:sp>
      <p:graphicFrame>
        <p:nvGraphicFramePr>
          <p:cNvPr id="504839" name="Object 7"/>
          <p:cNvGraphicFramePr>
            <a:graphicFrameLocks noChangeAspect="1"/>
          </p:cNvGraphicFramePr>
          <p:nvPr/>
        </p:nvGraphicFramePr>
        <p:xfrm>
          <a:off x="776536" y="4509390"/>
          <a:ext cx="4213490" cy="1188023"/>
        </p:xfrm>
        <a:graphic>
          <a:graphicData uri="http://schemas.openxmlformats.org/presentationml/2006/ole">
            <mc:AlternateContent xmlns:mc="http://schemas.openxmlformats.org/markup-compatibility/2006">
              <mc:Choice xmlns:v="urn:schemas-microsoft-com:vml" Requires="v">
                <p:oleObj spid="_x0000_s35861" name="公式" r:id="rId7" imgW="1701800" imgH="495300" progId="Equation.3">
                  <p:embed/>
                </p:oleObj>
              </mc:Choice>
              <mc:Fallback>
                <p:oleObj name="公式" r:id="rId7" imgW="1701800" imgH="495300" progId="Equation.3">
                  <p:embed/>
                  <p:pic>
                    <p:nvPicPr>
                      <p:cNvPr id="0" name="图片 358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536" y="4509390"/>
                        <a:ext cx="4213490" cy="118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04836"/>
                                        </p:tgtEl>
                                        <p:attrNameLst>
                                          <p:attrName>style.visibility</p:attrName>
                                        </p:attrNameLst>
                                      </p:cBhvr>
                                      <p:to>
                                        <p:strVal val="visible"/>
                                      </p:to>
                                    </p:set>
                                    <p:anim to="" calcmode="lin" valueType="num">
                                      <p:cBhvr>
                                        <p:cTn id="7" dur="1" fill="hold"/>
                                        <p:tgtEl>
                                          <p:spTgt spid="50483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04835">
                                            <p:txEl>
                                              <p:pRg st="0" end="0"/>
                                            </p:txEl>
                                          </p:spTgt>
                                        </p:tgtEl>
                                        <p:attrNameLst>
                                          <p:attrName>style.visibility</p:attrName>
                                        </p:attrNameLst>
                                      </p:cBhvr>
                                      <p:to>
                                        <p:strVal val="visible"/>
                                      </p:to>
                                    </p:set>
                                    <p:anim to="" calcmode="lin" valueType="num">
                                      <p:cBhvr>
                                        <p:cTn id="12" dur="1" fill="hold"/>
                                        <p:tgtEl>
                                          <p:spTgt spid="504835">
                                            <p:txEl>
                                              <p:pRg st="0" end="0"/>
                                            </p:txEl>
                                          </p:spTgt>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04837"/>
                                        </p:tgtEl>
                                        <p:attrNameLst>
                                          <p:attrName>style.visibility</p:attrName>
                                        </p:attrNameLst>
                                      </p:cBhvr>
                                      <p:to>
                                        <p:strVal val="visible"/>
                                      </p:to>
                                    </p:set>
                                    <p:anim to="" calcmode="lin" valueType="num">
                                      <p:cBhvr>
                                        <p:cTn id="17" dur="1" fill="hold"/>
                                        <p:tgtEl>
                                          <p:spTgt spid="504837"/>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504839"/>
                                        </p:tgtEl>
                                        <p:attrNameLst>
                                          <p:attrName>style.visibility</p:attrName>
                                        </p:attrNameLst>
                                      </p:cBhvr>
                                      <p:to>
                                        <p:strVal val="visible"/>
                                      </p:to>
                                    </p:set>
                                    <p:anim to="" calcmode="lin" valueType="num">
                                      <p:cBhvr>
                                        <p:cTn id="22" dur="1" fill="hold"/>
                                        <p:tgtEl>
                                          <p:spTgt spid="50483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ltLang="zh-CN" sz="3200" dirty="0">
                <a:latin typeface="隶书" panose="02010509060101010101" pitchFamily="1" charset="-122"/>
              </a:rPr>
            </a:br>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面向插值的图像下采样</a:t>
            </a:r>
            <a:br>
              <a:rPr lang="zh-CN" altLang="en-US" sz="3200" dirty="0"/>
            </a:br>
            <a:endParaRPr lang="zh-CN" altLang="en-US" sz="3200" dirty="0"/>
          </a:p>
        </p:txBody>
      </p:sp>
      <p:sp>
        <p:nvSpPr>
          <p:cNvPr id="3" name="Content Placeholder 2"/>
          <p:cNvSpPr>
            <a:spLocks noGrp="1"/>
          </p:cNvSpPr>
          <p:nvPr>
            <p:ph idx="1"/>
          </p:nvPr>
        </p:nvSpPr>
        <p:spPr/>
        <p:txBody>
          <a:bodyPr/>
          <a:lstStyle/>
          <a:p>
            <a:r>
              <a:rPr lang="zh-CN" altLang="en-US" dirty="0"/>
              <a:t>下采样</a:t>
            </a:r>
            <a:r>
              <a:rPr lang="en-US" altLang="zh-CN" dirty="0"/>
              <a:t> </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904" y="977378"/>
            <a:ext cx="5574326" cy="3207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descr="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72" y="4194810"/>
            <a:ext cx="5256584" cy="28707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img0.tuicool.com/zyIF7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47" y="1736973"/>
            <a:ext cx="4061990" cy="23762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nvGraphicFramePr>
        <p:xfrm>
          <a:off x="5529064" y="4207710"/>
          <a:ext cx="4258301" cy="2713839"/>
        </p:xfrm>
        <a:graphic>
          <a:graphicData uri="http://schemas.openxmlformats.org/presentationml/2006/ole">
            <mc:AlternateContent xmlns:mc="http://schemas.openxmlformats.org/markup-compatibility/2006">
              <mc:Choice xmlns:v="urn:schemas-microsoft-com:vml" Requires="v">
                <p:oleObj spid="_x0000_s6173" name="Visio" r:id="rId6" imgW="12301855" imgH="8771890" progId="Visio.Drawing.11">
                  <p:embed/>
                </p:oleObj>
              </mc:Choice>
              <mc:Fallback>
                <p:oleObj name="Visio" r:id="rId6" imgW="12301855" imgH="877189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9064" y="4207710"/>
                        <a:ext cx="4258301" cy="2713839"/>
                      </a:xfrm>
                      <a:prstGeom prst="rect">
                        <a:avLst/>
                      </a:prstGeom>
                      <a:noFill/>
                      <a:ln>
                        <a:noFill/>
                      </a:ln>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7173"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graphicFrame>
        <p:nvGraphicFramePr>
          <p:cNvPr id="7174" name="Object 10"/>
          <p:cNvGraphicFramePr>
            <a:graphicFrameLocks noChangeAspect="1"/>
          </p:cNvGraphicFramePr>
          <p:nvPr/>
        </p:nvGraphicFramePr>
        <p:xfrm>
          <a:off x="1052513" y="2044958"/>
          <a:ext cx="7833652" cy="2212295"/>
        </p:xfrm>
        <a:graphic>
          <a:graphicData uri="http://schemas.openxmlformats.org/presentationml/2006/ole">
            <mc:AlternateContent xmlns:mc="http://schemas.openxmlformats.org/markup-compatibility/2006">
              <mc:Choice xmlns:v="urn:schemas-microsoft-com:vml" Requires="v">
                <p:oleObj spid="_x0000_s1053" r:id="rId3" imgW="8579485" imgH="2506345" progId="Visio.Drawing.11">
                  <p:embed/>
                </p:oleObj>
              </mc:Choice>
              <mc:Fallback>
                <p:oleObj r:id="rId3" imgW="8579485" imgH="2506345" progId="Visio.Drawing.11">
                  <p:embed/>
                  <p:pic>
                    <p:nvPicPr>
                      <p:cNvPr id="0" name="图片 10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13" y="2044958"/>
                        <a:ext cx="7833652" cy="221229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5" name="Text Box 12"/>
          <p:cNvSpPr txBox="1">
            <a:spLocks noChangeArrowheads="1"/>
          </p:cNvSpPr>
          <p:nvPr/>
        </p:nvSpPr>
        <p:spPr bwMode="auto">
          <a:xfrm>
            <a:off x="3384952" y="4437188"/>
            <a:ext cx="3432704" cy="46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spAutoFit/>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a:spcBef>
                <a:spcPct val="50000"/>
              </a:spcBef>
            </a:pPr>
            <a:r>
              <a:rPr lang="zh-CN" altLang="en-US" dirty="0">
                <a:latin typeface="Arial" panose="020B0604020202020204" pitchFamily="34" charset="0"/>
              </a:rPr>
              <a:t>自适应下采样示意图</a:t>
            </a:r>
          </a:p>
        </p:txBody>
      </p:sp>
      <p:sp>
        <p:nvSpPr>
          <p:cNvPr id="2" name="Rectangle 1"/>
          <p:cNvSpPr/>
          <p:nvPr/>
        </p:nvSpPr>
        <p:spPr>
          <a:xfrm>
            <a:off x="779066" y="5066451"/>
            <a:ext cx="8854454" cy="1022135"/>
          </a:xfrm>
          <a:prstGeom prst="rect">
            <a:avLst/>
          </a:prstGeom>
        </p:spPr>
        <p:txBody>
          <a:bodyPr wrap="square" lIns="97850" tIns="48925" rIns="97850" bIns="48925">
            <a:spAutoFit/>
          </a:bodyPr>
          <a:lstStyle/>
          <a:p>
            <a:pPr marL="171450" indent="-171450" algn="l">
              <a:buFont typeface="Arial" panose="020B0604020202020204" pitchFamily="34" charset="0"/>
              <a:buChar char="•"/>
            </a:pPr>
            <a:r>
              <a:rPr lang="en-US" altLang="zh-CN" sz="1200" dirty="0" err="1">
                <a:solidFill>
                  <a:srgbClr val="FF00FF"/>
                </a:solidFill>
                <a:latin typeface="+mj-ea"/>
                <a:ea typeface="+mj-ea"/>
              </a:rPr>
              <a:t>Yongbing</a:t>
            </a:r>
            <a:r>
              <a:rPr lang="en-US" altLang="zh-CN" sz="1200" dirty="0">
                <a:solidFill>
                  <a:srgbClr val="FF00FF"/>
                </a:solidFill>
                <a:latin typeface="+mj-ea"/>
                <a:ea typeface="+mj-ea"/>
              </a:rPr>
              <a:t> Zhang, </a:t>
            </a:r>
            <a:r>
              <a:rPr lang="en-US" altLang="zh-CN" sz="1200" dirty="0" err="1">
                <a:solidFill>
                  <a:srgbClr val="FF00FF"/>
                </a:solidFill>
                <a:latin typeface="+mj-ea"/>
                <a:ea typeface="+mj-ea"/>
              </a:rPr>
              <a:t>Debin</a:t>
            </a:r>
            <a:r>
              <a:rPr lang="en-US" altLang="zh-CN" sz="1200" dirty="0">
                <a:solidFill>
                  <a:srgbClr val="FF00FF"/>
                </a:solidFill>
                <a:latin typeface="+mj-ea"/>
                <a:ea typeface="+mj-ea"/>
              </a:rPr>
              <a:t> Zhao, </a:t>
            </a:r>
            <a:r>
              <a:rPr lang="en-US" altLang="zh-CN" sz="1200" dirty="0" err="1">
                <a:solidFill>
                  <a:srgbClr val="FF00FF"/>
                </a:solidFill>
                <a:latin typeface="+mj-ea"/>
                <a:ea typeface="+mj-ea"/>
              </a:rPr>
              <a:t>Jian</a:t>
            </a:r>
            <a:r>
              <a:rPr lang="en-US" altLang="zh-CN" sz="1200" dirty="0">
                <a:solidFill>
                  <a:srgbClr val="FF00FF"/>
                </a:solidFill>
                <a:latin typeface="+mj-ea"/>
                <a:ea typeface="+mj-ea"/>
              </a:rPr>
              <a:t> Zhang, </a:t>
            </a:r>
            <a:r>
              <a:rPr lang="en-US" altLang="zh-CN" sz="1200" dirty="0" err="1">
                <a:solidFill>
                  <a:srgbClr val="FF00FF"/>
                </a:solidFill>
                <a:latin typeface="+mj-ea"/>
                <a:ea typeface="+mj-ea"/>
              </a:rPr>
              <a:t>Ruiqin</a:t>
            </a:r>
            <a:r>
              <a:rPr lang="en-US" altLang="zh-CN" sz="1200" dirty="0">
                <a:solidFill>
                  <a:srgbClr val="FF00FF"/>
                </a:solidFill>
                <a:latin typeface="+mj-ea"/>
                <a:ea typeface="+mj-ea"/>
              </a:rPr>
              <a:t> </a:t>
            </a:r>
            <a:r>
              <a:rPr lang="en-US" altLang="zh-CN" sz="1200" dirty="0" err="1">
                <a:solidFill>
                  <a:srgbClr val="FF00FF"/>
                </a:solidFill>
                <a:latin typeface="+mj-ea"/>
                <a:ea typeface="+mj-ea"/>
              </a:rPr>
              <a:t>Xiong</a:t>
            </a:r>
            <a:r>
              <a:rPr lang="en-US" altLang="zh-CN" sz="1200" dirty="0">
                <a:solidFill>
                  <a:srgbClr val="FF00FF"/>
                </a:solidFill>
                <a:latin typeface="+mj-ea"/>
                <a:ea typeface="+mj-ea"/>
              </a:rPr>
              <a:t>, and Wen </a:t>
            </a:r>
            <a:r>
              <a:rPr lang="en-US" altLang="zh-CN" sz="1200" dirty="0" err="1">
                <a:solidFill>
                  <a:srgbClr val="FF00FF"/>
                </a:solidFill>
                <a:latin typeface="+mj-ea"/>
                <a:ea typeface="+mj-ea"/>
              </a:rPr>
              <a:t>Gao,interpolation</a:t>
            </a:r>
            <a:r>
              <a:rPr lang="en-US" altLang="zh-CN" sz="1200" dirty="0">
                <a:solidFill>
                  <a:srgbClr val="FF00FF"/>
                </a:solidFill>
                <a:latin typeface="+mj-ea"/>
                <a:ea typeface="+mj-ea"/>
              </a:rPr>
              <a:t>-dependent image </a:t>
            </a:r>
            <a:r>
              <a:rPr lang="en-US" altLang="zh-CN" sz="1200" dirty="0" err="1">
                <a:solidFill>
                  <a:srgbClr val="FF00FF"/>
                </a:solidFill>
                <a:latin typeface="+mj-ea"/>
                <a:ea typeface="+mj-ea"/>
              </a:rPr>
              <a:t>downsampling</a:t>
            </a:r>
            <a:r>
              <a:rPr lang="en-US" altLang="zh-CN" sz="1200" dirty="0">
                <a:solidFill>
                  <a:srgbClr val="FF00FF"/>
                </a:solidFill>
                <a:latin typeface="+mj-ea"/>
                <a:ea typeface="+mj-ea"/>
              </a:rPr>
              <a:t>. IEEE TRANSACTIONS ON IMAGE PROCESSING, VOL. 20, NO. 11, NOVEMBER 2011</a:t>
            </a:r>
          </a:p>
          <a:p>
            <a:pPr marL="171450" indent="-171450" algn="l">
              <a:buFont typeface="Arial" panose="020B0604020202020204" pitchFamily="34" charset="0"/>
              <a:buChar char="•"/>
            </a:pPr>
            <a:r>
              <a:rPr lang="en-US" altLang="zh-CN" sz="1200" b="0" dirty="0" err="1"/>
              <a:t>Yongbing</a:t>
            </a:r>
            <a:r>
              <a:rPr lang="en-US" altLang="zh-CN" sz="1200" b="0" dirty="0"/>
              <a:t> Zhang, </a:t>
            </a:r>
            <a:r>
              <a:rPr lang="en-US" altLang="zh-CN" sz="1200" b="0" dirty="0" err="1"/>
              <a:t>Jian</a:t>
            </a:r>
            <a:r>
              <a:rPr lang="en-US" altLang="zh-CN" sz="1200" b="0" dirty="0"/>
              <a:t> Zhang, </a:t>
            </a:r>
            <a:r>
              <a:rPr lang="en-US" altLang="zh-CN" sz="1200" b="0" dirty="0" err="1"/>
              <a:t>Ruiqin</a:t>
            </a:r>
            <a:r>
              <a:rPr lang="en-US" altLang="zh-CN" sz="1200" b="0" dirty="0"/>
              <a:t> </a:t>
            </a:r>
            <a:r>
              <a:rPr lang="en-US" altLang="zh-CN" sz="1200" b="0" dirty="0" err="1"/>
              <a:t>Xiong</a:t>
            </a:r>
            <a:r>
              <a:rPr lang="en-US" altLang="zh-CN" sz="1200" b="0" dirty="0"/>
              <a:t>, </a:t>
            </a:r>
            <a:r>
              <a:rPr lang="en-US" altLang="zh-CN" sz="1200" b="0" dirty="0" err="1"/>
              <a:t>Debin</a:t>
            </a:r>
            <a:r>
              <a:rPr lang="en-US" altLang="zh-CN" sz="1200" b="0" dirty="0"/>
              <a:t> Zhao, </a:t>
            </a:r>
            <a:r>
              <a:rPr lang="en-US" altLang="zh-CN" sz="1200" b="0" dirty="0" err="1"/>
              <a:t>Siwei</a:t>
            </a:r>
            <a:r>
              <a:rPr lang="en-US" altLang="zh-CN" sz="1200" b="0" dirty="0"/>
              <a:t> Ma, </a:t>
            </a:r>
            <a:r>
              <a:rPr lang="en-US" altLang="zh-CN" sz="1200" b="0" dirty="0">
                <a:hlinkClick r:id="rId5"/>
              </a:rPr>
              <a:t>Low Bit-rate Image Coding via Interpolation Oriented Adaptive Down-sampling</a:t>
            </a:r>
            <a:r>
              <a:rPr lang="en-US" altLang="zh-CN" sz="1200" b="0" dirty="0"/>
              <a:t>, in Proceedings of SPIE Conference on Visual Communications and Image Processing, VCIP, Huang Shan, An </a:t>
            </a:r>
            <a:r>
              <a:rPr lang="en-US" altLang="zh-CN" sz="1200" b="0" dirty="0" err="1"/>
              <a:t>Hui</a:t>
            </a:r>
            <a:r>
              <a:rPr lang="en-US" altLang="zh-CN" sz="1200" b="0" dirty="0"/>
              <a:t>, China, Jul.11-14, 2010</a:t>
            </a:r>
            <a:endParaRPr lang="zh-CN" altLang="en-US" sz="1200" dirty="0">
              <a:solidFill>
                <a:srgbClr val="FF00FF"/>
              </a:solidFill>
              <a:latin typeface="+mj-ea"/>
              <a:ea typeface="+mj-ea"/>
            </a:endParaRPr>
          </a:p>
        </p:txBody>
      </p:sp>
      <p:sp>
        <p:nvSpPr>
          <p:cNvPr id="11"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
        <p:nvSpPr>
          <p:cNvPr id="13"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b="0" kern="0" dirty="0"/>
              <a:t>如何表示图像下采样</a:t>
            </a:r>
            <a:endParaRPr lang="zh-CN" altLang="en-US"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latin typeface="隶书" panose="02010509060101010101" pitchFamily="1" charset="-122"/>
              </a:rPr>
              <a:t>第</a:t>
            </a:r>
            <a:r>
              <a:rPr lang="en-US" altLang="zh-CN" sz="3200" dirty="0">
                <a:latin typeface="隶书" panose="02010509060101010101" pitchFamily="1" charset="-122"/>
              </a:rPr>
              <a:t>1</a:t>
            </a:r>
            <a:r>
              <a:rPr lang="zh-CN" altLang="en-US" sz="3200" dirty="0">
                <a:latin typeface="隶书" panose="02010509060101010101" pitchFamily="1" charset="-122"/>
              </a:rPr>
              <a:t>章最优化方法示例</a:t>
            </a:r>
            <a:r>
              <a:rPr lang="en-US" altLang="zh-CN" sz="3200" dirty="0">
                <a:latin typeface="隶书" panose="02010509060101010101" pitchFamily="1" charset="-122"/>
              </a:rPr>
              <a:t>-</a:t>
            </a:r>
            <a:r>
              <a:rPr lang="zh-CN" altLang="en-US" sz="3200" dirty="0">
                <a:latin typeface="隶书" panose="02010509060101010101" pitchFamily="1" charset="-122"/>
              </a:rPr>
              <a:t>面向插值的图像下采样</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如何表示</a:t>
                </a:r>
                <a:r>
                  <a:rPr lang="en-US" altLang="zh-CN" dirty="0"/>
                  <a:t>?</a:t>
                </a:r>
              </a:p>
              <a:p>
                <a:pPr lvl="1"/>
                <a14:m>
                  <m:oMath xmlns:m="http://schemas.openxmlformats.org/officeDocument/2006/math">
                    <m:r>
                      <a:rPr lang="en-US" altLang="zh-CN" b="1" i="1" smtClean="0">
                        <a:latin typeface="Cambria Math"/>
                      </a:rPr>
                      <m:t>𝑿</m:t>
                    </m:r>
                  </m:oMath>
                </a14:m>
                <a:r>
                  <a:rPr lang="zh-CN" altLang="en-US" dirty="0"/>
                  <a:t>表示下采样后的图像</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a:rPr>
                          <m:t>𝑴</m:t>
                        </m:r>
                      </m:num>
                      <m:den>
                        <m:r>
                          <a:rPr lang="en-US" altLang="zh-CN" b="1" i="1" smtClean="0">
                            <a:latin typeface="Cambria Math"/>
                          </a:rPr>
                          <m:t>𝟐</m:t>
                        </m:r>
                      </m:den>
                    </m:f>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𝑵</m:t>
                        </m:r>
                      </m:num>
                      <m:den>
                        <m:r>
                          <a:rPr lang="en-US" altLang="zh-CN" b="1" i="1" smtClean="0">
                            <a:latin typeface="Cambria Math"/>
                          </a:rPr>
                          <m:t>𝟐</m:t>
                        </m:r>
                      </m:den>
                    </m:f>
                  </m:oMath>
                </a14:m>
                <a:r>
                  <a:rPr lang="zh-CN" altLang="en-US" dirty="0"/>
                  <a:t>大小，</a:t>
                </a:r>
                <a14:m>
                  <m:oMath xmlns:m="http://schemas.openxmlformats.org/officeDocument/2006/math">
                    <m:r>
                      <a:rPr lang="en-US" altLang="zh-CN" b="1" i="1" smtClean="0">
                        <a:latin typeface="Cambria Math"/>
                      </a:rPr>
                      <m:t>𝒀</m:t>
                    </m:r>
                  </m:oMath>
                </a14:m>
                <a:r>
                  <a:rPr lang="zh-CN" altLang="en-US" dirty="0"/>
                  <a:t>表示原始图像</a:t>
                </a:r>
                <a14:m>
                  <m:oMath xmlns:m="http://schemas.openxmlformats.org/officeDocument/2006/math">
                    <m:r>
                      <a:rPr lang="en-US" altLang="zh-CN" b="1" i="1" smtClean="0">
                        <a:latin typeface="Cambria Math"/>
                      </a:rPr>
                      <m:t>𝑴</m:t>
                    </m:r>
                    <m:r>
                      <a:rPr lang="en-US" altLang="zh-CN" b="1" i="1" smtClean="0">
                        <a:latin typeface="Cambria Math"/>
                      </a:rPr>
                      <m:t>×</m:t>
                    </m:r>
                    <m:r>
                      <a:rPr lang="en-US" altLang="zh-CN" b="1" i="1" smtClean="0">
                        <a:latin typeface="Cambria Math"/>
                      </a:rPr>
                      <m:t>𝑵</m:t>
                    </m:r>
                    <m:r>
                      <a:rPr lang="zh-CN" altLang="en-US" i="1">
                        <a:latin typeface="Cambria Math"/>
                      </a:rPr>
                      <m:t>大小</m:t>
                    </m:r>
                  </m:oMath>
                </a14:m>
                <a:r>
                  <a:rPr lang="zh-CN" altLang="en-US" dirty="0"/>
                  <a:t>，</a:t>
                </a:r>
                <a14:m>
                  <m:oMath xmlns:m="http://schemas.openxmlformats.org/officeDocument/2006/math">
                    <m:r>
                      <a:rPr lang="en-US" altLang="zh-CN" b="1" i="1" dirty="0" smtClean="0">
                        <a:latin typeface="Cambria Math"/>
                      </a:rPr>
                      <m:t>𝑯</m:t>
                    </m:r>
                  </m:oMath>
                </a14:m>
                <a:r>
                  <a:rPr lang="zh-CN" altLang="en-US" dirty="0"/>
                  <a:t>表示插值矩阵，其元素</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𝒎</m:t>
                        </m:r>
                        <m:r>
                          <a:rPr lang="en-US" altLang="zh-CN" b="1" i="1" smtClean="0">
                            <a:latin typeface="Cambria Math"/>
                          </a:rPr>
                          <m:t>,</m:t>
                        </m:r>
                        <m:r>
                          <a:rPr lang="en-US" altLang="zh-CN" b="1" i="1" smtClean="0">
                            <a:latin typeface="Cambria Math"/>
                          </a:rPr>
                          <m:t>𝒏</m:t>
                        </m:r>
                      </m:sub>
                    </m:sSub>
                  </m:oMath>
                </a14:m>
                <a:r>
                  <a:rPr lang="zh-CN" altLang="en-US" dirty="0"/>
                  <a:t>表示插值第</a:t>
                </a:r>
                <a14:m>
                  <m:oMath xmlns:m="http://schemas.openxmlformats.org/officeDocument/2006/math">
                    <m:r>
                      <a:rPr lang="en-US" altLang="zh-CN" b="1" i="1" smtClean="0">
                        <a:latin typeface="Cambria Math"/>
                      </a:rPr>
                      <m:t>𝒎</m:t>
                    </m:r>
                  </m:oMath>
                </a14:m>
                <a:r>
                  <a:rPr lang="zh-CN" altLang="en-US" dirty="0"/>
                  <a:t>个像素时</a:t>
                </a:r>
                <a:r>
                  <a:rPr lang="en-US" altLang="zh-CN" dirty="0"/>
                  <a:t>(</a:t>
                </a:r>
                <a14:m>
                  <m:oMath xmlns:m="http://schemas.openxmlformats.org/officeDocument/2006/math">
                    <m:r>
                      <a:rPr lang="en-US" altLang="zh-CN" b="1" i="1" smtClean="0">
                        <a:latin typeface="Cambria Math"/>
                      </a:rPr>
                      <m:t>𝟎</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𝑴</m:t>
                    </m:r>
                    <m:r>
                      <a:rPr lang="en-US" altLang="zh-CN" b="1" i="1" smtClean="0">
                        <a:latin typeface="Cambria Math"/>
                      </a:rPr>
                      <m:t>×</m:t>
                    </m:r>
                    <m:r>
                      <a:rPr lang="en-US" altLang="zh-CN" b="1" i="1" smtClean="0">
                        <a:latin typeface="Cambria Math"/>
                      </a:rPr>
                      <m:t>𝑵</m:t>
                    </m:r>
                    <m:r>
                      <a:rPr lang="en-US" altLang="zh-CN" b="1" i="1" smtClean="0">
                        <a:latin typeface="Cambria Math"/>
                      </a:rPr>
                      <m:t>−</m:t>
                    </m:r>
                    <m:r>
                      <a:rPr lang="en-US" altLang="zh-CN" b="1" i="1" smtClean="0">
                        <a:latin typeface="Cambria Math"/>
                      </a:rPr>
                      <m:t>𝟏</m:t>
                    </m:r>
                  </m:oMath>
                </a14:m>
                <a:r>
                  <a:rPr lang="en-US" altLang="zh-CN" dirty="0"/>
                  <a:t>)</a:t>
                </a:r>
                <a:r>
                  <a:rPr lang="zh-CN" altLang="en-US" dirty="0"/>
                  <a:t>，第</a:t>
                </a:r>
                <a14:m>
                  <m:oMath xmlns:m="http://schemas.openxmlformats.org/officeDocument/2006/math">
                    <m:r>
                      <a:rPr lang="en-US" altLang="zh-CN" b="1" i="1" smtClean="0">
                        <a:latin typeface="Cambria Math"/>
                      </a:rPr>
                      <m:t>𝒏</m:t>
                    </m:r>
                  </m:oMath>
                </a14:m>
                <a:r>
                  <a:rPr lang="zh-CN" altLang="en-US" dirty="0"/>
                  <a:t>个像素的权值</a:t>
                </a:r>
                <a14:m>
                  <m:oMath xmlns:m="http://schemas.openxmlformats.org/officeDocument/2006/math">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𝒏</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𝑴</m:t>
                        </m:r>
                        <m:r>
                          <a:rPr lang="en-US" altLang="zh-CN" b="1" i="1" smtClean="0">
                            <a:latin typeface="Cambria Math"/>
                          </a:rPr>
                          <m:t>×</m:t>
                        </m:r>
                        <m:r>
                          <a:rPr lang="en-US" altLang="zh-CN" b="1" i="1" smtClean="0">
                            <a:latin typeface="Cambria Math"/>
                          </a:rPr>
                          <m:t>𝑵</m:t>
                        </m:r>
                      </m:num>
                      <m:den>
                        <m:r>
                          <a:rPr lang="en-US" altLang="zh-CN" b="1" i="1" smtClean="0">
                            <a:latin typeface="Cambria Math"/>
                          </a:rPr>
                          <m:t>𝟒</m:t>
                        </m:r>
                      </m:den>
                    </m:f>
                    <m:r>
                      <a:rPr lang="en-US" altLang="zh-CN" b="1" i="1" smtClean="0">
                        <a:latin typeface="Cambria Math"/>
                      </a:rPr>
                      <m:t>−</m:t>
                    </m:r>
                    <m:r>
                      <a:rPr lang="en-US" altLang="zh-CN" b="1" i="1" smtClean="0">
                        <a:latin typeface="Cambria Math"/>
                      </a:rPr>
                      <m:t>𝟏</m:t>
                    </m:r>
                    <m:r>
                      <a:rPr lang="en-US" altLang="zh-CN" b="1" i="1" smtClean="0">
                        <a:latin typeface="Cambria Math"/>
                      </a:rPr>
                      <m:t>)</m:t>
                    </m:r>
                  </m:oMath>
                </a14:m>
                <a:endParaRPr lang="en-US" altLang="zh-CN" dirty="0"/>
              </a:p>
              <a:p>
                <a:pPr lvl="1"/>
                <a:endParaRPr lang="en-US" altLang="zh-CN" dirty="0"/>
              </a:p>
              <a:p>
                <a:pPr lvl="1"/>
                <a:endParaRPr lang="en-US" altLang="zh-CN" dirty="0"/>
              </a:p>
              <a:p>
                <a:pPr lvl="1"/>
                <a:r>
                  <a:rPr lang="zh-CN" altLang="en-US" dirty="0"/>
                  <a:t>目标函数，使得失真最小</a:t>
                </a:r>
                <a:endParaRPr lang="en-US" altLang="zh-CN" b="1" i="1" dirty="0">
                  <a:latin typeface="Cambria Math"/>
                </a:endParaRPr>
              </a:p>
              <a:p>
                <a:pPr marL="441325" lvl="1"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𝑱</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𝑯𝑿</m:t>
                              </m:r>
                              <m:r>
                                <a:rPr lang="en-US" altLang="zh-CN" b="1" i="1" smtClean="0">
                                  <a:latin typeface="Cambria Math"/>
                                </a:rPr>
                                <m:t>−</m:t>
                              </m:r>
                              <m:r>
                                <a:rPr lang="en-US" altLang="zh-CN" b="1" i="1" smtClean="0">
                                  <a:latin typeface="Cambria Math"/>
                                </a:rPr>
                                <m:t>𝒀</m:t>
                              </m:r>
                            </m:e>
                          </m:d>
                        </m:e>
                        <m:sup>
                          <m:r>
                            <a:rPr lang="en-US" altLang="zh-CN" b="1" i="1" smtClean="0">
                              <a:latin typeface="Cambria Math"/>
                            </a:rPr>
                            <m:t>𝑻</m:t>
                          </m:r>
                        </m:sup>
                      </m:sSup>
                      <m:d>
                        <m:dPr>
                          <m:ctrlPr>
                            <a:rPr lang="en-US" altLang="zh-CN" b="1" i="1" smtClean="0">
                              <a:latin typeface="Cambria Math" panose="02040503050406030204" pitchFamily="18" charset="0"/>
                            </a:rPr>
                          </m:ctrlPr>
                        </m:dPr>
                        <m:e>
                          <m:r>
                            <a:rPr lang="en-US" altLang="zh-CN" b="1" i="1" smtClean="0">
                              <a:latin typeface="Cambria Math"/>
                            </a:rPr>
                            <m:t>𝑯𝑿</m:t>
                          </m:r>
                          <m:r>
                            <a:rPr lang="en-US" altLang="zh-CN" b="1" i="1" smtClean="0">
                              <a:latin typeface="Cambria Math"/>
                            </a:rPr>
                            <m:t>−</m:t>
                          </m:r>
                          <m:r>
                            <a:rPr lang="en-US" altLang="zh-CN" b="1" i="1" smtClean="0">
                              <a:latin typeface="Cambria Math"/>
                            </a:rPr>
                            <m:t>𝒀</m:t>
                          </m:r>
                        </m:e>
                      </m:d>
                    </m:oMath>
                  </m:oMathPara>
                </a14:m>
                <a:endParaRPr lang="en-US" altLang="zh-CN" b="1" i="1" dirty="0">
                  <a:latin typeface="Cambria Math"/>
                </a:endParaRPr>
              </a:p>
              <a:p>
                <a:pPr lvl="1"/>
                <a:r>
                  <a:rPr lang="zh-CN" altLang="en-US" sz="2400" dirty="0"/>
                  <a:t>显然，求导数令其为</a:t>
                </a:r>
                <a:r>
                  <a:rPr lang="en-US" altLang="zh-CN" sz="2400" dirty="0"/>
                  <a:t>0</a:t>
                </a:r>
              </a:p>
              <a:p>
                <a:pPr marL="441325" lvl="1" indent="0" algn="ctr">
                  <a:buNone/>
                </a:pPr>
                <a14:m>
                  <m:oMath xmlns:m="http://schemas.openxmlformats.org/officeDocument/2006/math">
                    <m:f>
                      <m:fPr>
                        <m:ctrlPr>
                          <a:rPr lang="en-US" altLang="zh-CN" sz="2400" b="1" i="1" smtClean="0">
                            <a:latin typeface="Cambria Math" panose="02040503050406030204" pitchFamily="18" charset="0"/>
                          </a:rPr>
                        </m:ctrlPr>
                      </m:fPr>
                      <m:num>
                        <m:r>
                          <a:rPr lang="zh-CN" altLang="en-US" sz="2400" i="1" smtClean="0">
                            <a:latin typeface="Cambria Math"/>
                          </a:rPr>
                          <m:t>𝝏</m:t>
                        </m:r>
                        <m:r>
                          <a:rPr lang="en-US" altLang="zh-CN" sz="2400" b="1" i="1" smtClean="0">
                            <a:latin typeface="Cambria Math"/>
                          </a:rPr>
                          <m:t>𝑱</m:t>
                        </m:r>
                      </m:num>
                      <m:den>
                        <m:r>
                          <a:rPr lang="en-US" altLang="zh-CN" sz="2400" b="1" i="1" smtClean="0">
                            <a:latin typeface="Cambria Math"/>
                            <a:ea typeface="Cambria Math"/>
                          </a:rPr>
                          <m:t>𝝏</m:t>
                        </m:r>
                        <m:r>
                          <a:rPr lang="en-US" altLang="zh-CN" sz="2400" b="1" i="1" smtClean="0">
                            <a:latin typeface="Cambria Math"/>
                            <a:ea typeface="Cambria Math"/>
                          </a:rPr>
                          <m:t>𝑿</m:t>
                        </m:r>
                      </m:den>
                    </m:f>
                    <m:r>
                      <a:rPr lang="en-US" altLang="zh-CN" sz="2400" b="1" i="1" smtClean="0">
                        <a:latin typeface="Cambria Math"/>
                        <a:ea typeface="Cambria Math"/>
                      </a:rPr>
                      <m:t>=</m:t>
                    </m:r>
                    <m:sSup>
                      <m:sSupPr>
                        <m:ctrlPr>
                          <a:rPr lang="en-US" altLang="zh-CN" sz="2400" b="1" i="1" smtClean="0">
                            <a:latin typeface="Cambria Math" panose="02040503050406030204" pitchFamily="18" charset="0"/>
                            <a:ea typeface="Cambria Math"/>
                          </a:rPr>
                        </m:ctrlPr>
                      </m:sSupPr>
                      <m:e>
                        <m:r>
                          <a:rPr lang="en-US" altLang="zh-CN" sz="2400" b="1" i="1" smtClean="0">
                            <a:latin typeface="Cambria Math"/>
                            <a:ea typeface="Cambria Math"/>
                          </a:rPr>
                          <m:t>𝑯</m:t>
                        </m:r>
                      </m:e>
                      <m:sup>
                        <m:r>
                          <a:rPr lang="en-US" altLang="zh-CN" sz="2400" b="1" i="1" smtClean="0">
                            <a:latin typeface="Cambria Math"/>
                            <a:ea typeface="Cambria Math"/>
                          </a:rPr>
                          <m:t>𝑻</m:t>
                        </m:r>
                      </m:sup>
                    </m:sSup>
                    <m:d>
                      <m:dPr>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𝑯𝑿</m:t>
                        </m:r>
                        <m:r>
                          <a:rPr lang="en-US" altLang="zh-CN" sz="2400" b="1" i="1" smtClean="0">
                            <a:latin typeface="Cambria Math"/>
                            <a:ea typeface="Cambria Math"/>
                          </a:rPr>
                          <m:t>−</m:t>
                        </m:r>
                        <m:r>
                          <a:rPr lang="en-US" altLang="zh-CN" sz="2400" b="1" i="1" smtClean="0">
                            <a:latin typeface="Cambria Math"/>
                            <a:ea typeface="Cambria Math"/>
                          </a:rPr>
                          <m:t>𝒀</m:t>
                        </m:r>
                      </m:e>
                    </m:d>
                    <m:r>
                      <a:rPr lang="en-US" altLang="zh-CN" sz="2400" b="1" i="1" smtClean="0">
                        <a:latin typeface="Cambria Math"/>
                        <a:ea typeface="Cambria Math"/>
                      </a:rPr>
                      <m:t>=</m:t>
                    </m:r>
                    <m:r>
                      <a:rPr lang="en-US" altLang="zh-CN" sz="2400" b="1" i="1" smtClean="0">
                        <a:latin typeface="Cambria Math"/>
                        <a:ea typeface="Cambria Math"/>
                      </a:rPr>
                      <m:t>𝟎</m:t>
                    </m:r>
                  </m:oMath>
                </a14:m>
                <a:r>
                  <a:rPr lang="zh-CN" altLang="en-US" sz="2400" dirty="0"/>
                  <a:t>  </a:t>
                </a:r>
                <a14:m>
                  <m:oMath xmlns:m="http://schemas.openxmlformats.org/officeDocument/2006/math">
                    <m:r>
                      <a:rPr lang="en-US" altLang="zh-CN" sz="2400" b="1" i="1" dirty="0" smtClean="0">
                        <a:latin typeface="Cambria Math"/>
                      </a:rPr>
                      <m:t>⇒ </m:t>
                    </m:r>
                  </m:oMath>
                </a14:m>
                <a:r>
                  <a:rPr lang="zh-CN" altLang="en-US" sz="2400" dirty="0"/>
                  <a:t>  </a:t>
                </a:r>
                <a14:m>
                  <m:oMath xmlns:m="http://schemas.openxmlformats.org/officeDocument/2006/math">
                    <m:r>
                      <a:rPr lang="en-US" altLang="zh-CN" sz="2400" b="1" i="1" dirty="0" smtClean="0">
                        <a:latin typeface="Cambria Math"/>
                      </a:rPr>
                      <m:t>𝑿</m:t>
                    </m:r>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𝑯</m:t>
                                </m:r>
                              </m:e>
                              <m:sup>
                                <m:r>
                                  <a:rPr lang="en-US" altLang="zh-CN" sz="2400" b="1" i="1" dirty="0" smtClean="0">
                                    <a:latin typeface="Cambria Math"/>
                                  </a:rPr>
                                  <m:t>𝑻</m:t>
                                </m:r>
                              </m:sup>
                            </m:sSup>
                            <m:r>
                              <a:rPr lang="en-US" altLang="zh-CN" sz="2400" b="1" i="1" dirty="0" smtClean="0">
                                <a:latin typeface="Cambria Math"/>
                              </a:rPr>
                              <m:t>𝑯</m:t>
                            </m:r>
                          </m:e>
                        </m:d>
                      </m:e>
                      <m:sup>
                        <m:r>
                          <a:rPr lang="en-US" altLang="zh-CN" sz="2400" b="1" i="1" dirty="0" smtClean="0">
                            <a:latin typeface="Cambria Math"/>
                          </a:rPr>
                          <m:t>−</m:t>
                        </m:r>
                        <m:r>
                          <a:rPr lang="en-US" altLang="zh-CN" sz="2400" b="1" i="1" dirty="0" smtClean="0">
                            <a:latin typeface="Cambria Math"/>
                          </a:rPr>
                          <m:t>𝟏</m:t>
                        </m:r>
                      </m:sup>
                    </m:sSup>
                    <m:sSup>
                      <m:sSupPr>
                        <m:ctrlPr>
                          <a:rPr lang="en-US" altLang="zh-CN" sz="2400" b="1" i="1" dirty="0" smtClean="0">
                            <a:latin typeface="Cambria Math" panose="02040503050406030204" pitchFamily="18" charset="0"/>
                          </a:rPr>
                        </m:ctrlPr>
                      </m:sSupPr>
                      <m:e>
                        <m:r>
                          <a:rPr lang="en-US" altLang="zh-CN" sz="2400" b="1" i="1" dirty="0" smtClean="0">
                            <a:latin typeface="Cambria Math"/>
                          </a:rPr>
                          <m:t>𝑯</m:t>
                        </m:r>
                      </m:e>
                      <m:sup>
                        <m:r>
                          <a:rPr lang="en-US" altLang="zh-CN" sz="2400" b="1" i="1" dirty="0" smtClean="0">
                            <a:latin typeface="Cambria Math"/>
                          </a:rPr>
                          <m:t>𝑻</m:t>
                        </m:r>
                      </m:sup>
                    </m:sSup>
                    <m:r>
                      <a:rPr lang="en-US" altLang="zh-CN" sz="2400" b="1" i="1" dirty="0" smtClean="0">
                        <a:latin typeface="Cambria Math"/>
                      </a:rPr>
                      <m:t>𝒀</m:t>
                    </m:r>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389" t="-173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152128" y="3771734"/>
                <a:ext cx="8049344" cy="4135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0000FF"/>
                          </a:solidFill>
                          <a:latin typeface="Cambria Math"/>
                        </a:rPr>
                        <m:t>𝒀</m:t>
                      </m:r>
                      <m:r>
                        <a:rPr lang="en-US" altLang="zh-CN" sz="2000" i="1" smtClean="0">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𝟎</m:t>
                          </m:r>
                          <m:r>
                            <a:rPr lang="en-US" altLang="zh-CN" sz="2000" i="1">
                              <a:solidFill>
                                <a:srgbClr val="0000FF"/>
                              </a:solidFill>
                              <a:latin typeface="Cambria Math"/>
                            </a:rPr>
                            <m:t>,</m:t>
                          </m:r>
                          <m:r>
                            <a:rPr lang="en-US" altLang="zh-CN" sz="2000" i="1">
                              <a:solidFill>
                                <a:srgbClr val="0000FF"/>
                              </a:solidFill>
                              <a:latin typeface="Cambria Math"/>
                            </a:rPr>
                            <m:t>𝟎</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𝟎</m:t>
                          </m:r>
                          <m:r>
                            <a:rPr lang="en-US" altLang="zh-CN" sz="2000" i="1">
                              <a:solidFill>
                                <a:srgbClr val="0000FF"/>
                              </a:solidFill>
                              <a:latin typeface="Cambria Math"/>
                            </a:rPr>
                            <m:t>,</m:t>
                          </m:r>
                          <m:r>
                            <a:rPr lang="en-US" altLang="zh-CN" sz="2000" i="1">
                              <a:solidFill>
                                <a:srgbClr val="0000FF"/>
                              </a:solidFill>
                              <a:latin typeface="Cambria Math"/>
                            </a:rPr>
                            <m:t>𝟏</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𝟎</m:t>
                          </m:r>
                          <m:r>
                            <a:rPr lang="en-US" altLang="zh-CN" sz="2000" i="1">
                              <a:solidFill>
                                <a:srgbClr val="0000FF"/>
                              </a:solidFill>
                              <a:latin typeface="Cambria Math"/>
                            </a:rPr>
                            <m:t>,</m:t>
                          </m:r>
                          <m:r>
                            <a:rPr lang="en-US" altLang="zh-CN" sz="2000" i="1">
                              <a:solidFill>
                                <a:srgbClr val="0000FF"/>
                              </a:solidFill>
                              <a:latin typeface="Cambria Math"/>
                            </a:rPr>
                            <m:t>𝑵</m:t>
                          </m:r>
                          <m:r>
                            <a:rPr lang="en-US" altLang="zh-CN" sz="2000" i="1">
                              <a:solidFill>
                                <a:srgbClr val="0000FF"/>
                              </a:solidFill>
                              <a:latin typeface="Cambria Math"/>
                            </a:rPr>
                            <m:t>−</m:t>
                          </m:r>
                          <m:r>
                            <a:rPr lang="en-US" altLang="zh-CN" sz="2000" i="1">
                              <a:solidFill>
                                <a:srgbClr val="0000FF"/>
                              </a:solidFill>
                              <a:latin typeface="Cambria Math"/>
                            </a:rPr>
                            <m:t>𝟏</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𝟏</m:t>
                          </m:r>
                          <m:r>
                            <a:rPr lang="en-US" altLang="zh-CN" sz="2000" i="1">
                              <a:solidFill>
                                <a:srgbClr val="0000FF"/>
                              </a:solidFill>
                              <a:latin typeface="Cambria Math"/>
                            </a:rPr>
                            <m:t>,</m:t>
                          </m:r>
                          <m:r>
                            <a:rPr lang="zh-CN" altLang="en-US" sz="2000" i="1">
                              <a:solidFill>
                                <a:srgbClr val="0000FF"/>
                              </a:solidFill>
                              <a:latin typeface="Cambria Math"/>
                            </a:rPr>
                            <m:t>𝟎</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𝟏</m:t>
                          </m:r>
                          <m:r>
                            <a:rPr lang="en-US" altLang="zh-CN" sz="2000" i="1">
                              <a:solidFill>
                                <a:srgbClr val="0000FF"/>
                              </a:solidFill>
                              <a:latin typeface="Cambria Math"/>
                            </a:rPr>
                            <m:t>,</m:t>
                          </m:r>
                          <m:r>
                            <a:rPr lang="en-US" altLang="zh-CN" sz="2000" i="1">
                              <a:solidFill>
                                <a:srgbClr val="0000FF"/>
                              </a:solidFill>
                              <a:latin typeface="Cambria Math"/>
                            </a:rPr>
                            <m:t>𝟏</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𝟏</m:t>
                          </m:r>
                          <m:r>
                            <a:rPr lang="en-US" altLang="zh-CN" sz="2000" i="1">
                              <a:solidFill>
                                <a:srgbClr val="0000FF"/>
                              </a:solidFill>
                              <a:latin typeface="Cambria Math"/>
                            </a:rPr>
                            <m:t>,</m:t>
                          </m:r>
                          <m:r>
                            <a:rPr lang="en-US" altLang="zh-CN" sz="2000" i="1">
                              <a:solidFill>
                                <a:srgbClr val="0000FF"/>
                              </a:solidFill>
                              <a:latin typeface="Cambria Math"/>
                            </a:rPr>
                            <m:t>𝑵</m:t>
                          </m:r>
                          <m:r>
                            <a:rPr lang="en-US" altLang="zh-CN" sz="2000" i="1">
                              <a:solidFill>
                                <a:srgbClr val="0000FF"/>
                              </a:solidFill>
                              <a:latin typeface="Cambria Math"/>
                            </a:rPr>
                            <m:t>−</m:t>
                          </m:r>
                          <m:r>
                            <a:rPr lang="en-US" altLang="zh-CN" sz="2000" i="1">
                              <a:solidFill>
                                <a:srgbClr val="0000FF"/>
                              </a:solidFill>
                              <a:latin typeface="Cambria Math"/>
                            </a:rPr>
                            <m:t>𝟏</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𝑴</m:t>
                          </m:r>
                          <m:r>
                            <a:rPr lang="en-US" altLang="zh-CN" sz="2000" i="1">
                              <a:solidFill>
                                <a:srgbClr val="0000FF"/>
                              </a:solidFill>
                              <a:latin typeface="Cambria Math"/>
                            </a:rPr>
                            <m:t>−</m:t>
                          </m:r>
                          <m:r>
                            <a:rPr lang="en-US" altLang="zh-CN" sz="2000" i="1">
                              <a:solidFill>
                                <a:srgbClr val="0000FF"/>
                              </a:solidFill>
                              <a:latin typeface="Cambria Math"/>
                            </a:rPr>
                            <m:t>𝟏</m:t>
                          </m:r>
                          <m:r>
                            <a:rPr lang="en-US" altLang="zh-CN" sz="2000" i="1">
                              <a:solidFill>
                                <a:srgbClr val="0000FF"/>
                              </a:solidFill>
                              <a:latin typeface="Cambria Math"/>
                            </a:rPr>
                            <m:t>,</m:t>
                          </m:r>
                          <m:r>
                            <a:rPr lang="en-US" altLang="zh-CN" sz="2000" i="1">
                              <a:solidFill>
                                <a:srgbClr val="0000FF"/>
                              </a:solidFill>
                              <a:latin typeface="Cambria Math"/>
                            </a:rPr>
                            <m:t>𝟎</m:t>
                          </m:r>
                        </m:sub>
                      </m:sSub>
                      <m:r>
                        <a:rPr lang="en-US" altLang="zh-CN" sz="2000" i="1">
                          <a:solidFill>
                            <a:srgbClr val="0000FF"/>
                          </a:solidFill>
                          <a:latin typeface="Cambria Math"/>
                        </a:rPr>
                        <m:t>,⋯,</m:t>
                      </m:r>
                      <m:sSub>
                        <m:sSubPr>
                          <m:ctrlPr>
                            <a:rPr lang="en-US" altLang="zh-CN" sz="2000" i="1">
                              <a:solidFill>
                                <a:srgbClr val="0000FF"/>
                              </a:solidFill>
                              <a:latin typeface="Cambria Math" panose="02040503050406030204" pitchFamily="18" charset="0"/>
                            </a:rPr>
                          </m:ctrlPr>
                        </m:sSubPr>
                        <m:e>
                          <m:r>
                            <a:rPr lang="en-US" altLang="zh-CN" sz="2000" i="1">
                              <a:solidFill>
                                <a:srgbClr val="0000FF"/>
                              </a:solidFill>
                              <a:latin typeface="Cambria Math"/>
                            </a:rPr>
                            <m:t>𝒀</m:t>
                          </m:r>
                        </m:e>
                        <m:sub>
                          <m:r>
                            <a:rPr lang="en-US" altLang="zh-CN" sz="2000" i="1">
                              <a:solidFill>
                                <a:srgbClr val="0000FF"/>
                              </a:solidFill>
                              <a:latin typeface="Cambria Math"/>
                            </a:rPr>
                            <m:t>𝑴</m:t>
                          </m:r>
                          <m:r>
                            <a:rPr lang="en-US" altLang="zh-CN" sz="2000" i="1">
                              <a:solidFill>
                                <a:srgbClr val="0000FF"/>
                              </a:solidFill>
                              <a:latin typeface="Cambria Math"/>
                            </a:rPr>
                            <m:t>−</m:t>
                          </m:r>
                          <m:r>
                            <a:rPr lang="en-US" altLang="zh-CN" sz="2000" i="1">
                              <a:solidFill>
                                <a:srgbClr val="0000FF"/>
                              </a:solidFill>
                              <a:latin typeface="Cambria Math"/>
                            </a:rPr>
                            <m:t>𝟏</m:t>
                          </m:r>
                          <m:r>
                            <a:rPr lang="en-US" altLang="zh-CN" sz="2000" i="1">
                              <a:solidFill>
                                <a:srgbClr val="0000FF"/>
                              </a:solidFill>
                              <a:latin typeface="Cambria Math"/>
                            </a:rPr>
                            <m:t>,</m:t>
                          </m:r>
                          <m:r>
                            <a:rPr lang="en-US" altLang="zh-CN" sz="2000" i="1">
                              <a:solidFill>
                                <a:srgbClr val="0000FF"/>
                              </a:solidFill>
                              <a:latin typeface="Cambria Math"/>
                            </a:rPr>
                            <m:t>𝑵</m:t>
                          </m:r>
                          <m:r>
                            <a:rPr lang="en-US" altLang="zh-CN" sz="2000" i="1">
                              <a:solidFill>
                                <a:srgbClr val="0000FF"/>
                              </a:solidFill>
                              <a:latin typeface="Cambria Math"/>
                            </a:rPr>
                            <m:t>−</m:t>
                          </m:r>
                          <m:r>
                            <a:rPr lang="en-US" altLang="zh-CN" sz="2000" i="1">
                              <a:solidFill>
                                <a:srgbClr val="0000FF"/>
                              </a:solidFill>
                              <a:latin typeface="Cambria Math"/>
                            </a:rPr>
                            <m:t>𝟏</m:t>
                          </m:r>
                        </m:sub>
                      </m:sSub>
                    </m:oMath>
                  </m:oMathPara>
                </a14:m>
                <a:endParaRPr lang="zh-CN" altLang="en-US" sz="2000"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152128" y="3771734"/>
                <a:ext cx="8049344" cy="413511"/>
              </a:xfrm>
              <a:prstGeom prst="rect">
                <a:avLst/>
              </a:prstGeom>
              <a:blipFill rotWithShape="1">
                <a:blip r:embed="rId4"/>
                <a:stretch>
                  <a:fillRect b="-1176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280592" y="4203782"/>
                <a:ext cx="7920880" cy="4135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FF"/>
                          </a:solidFill>
                          <a:latin typeface="Cambria Math"/>
                        </a:rPr>
                        <m:t>𝑿</m:t>
                      </m:r>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i="1">
                              <a:solidFill>
                                <a:srgbClr val="FF00FF"/>
                              </a:solidFill>
                              <a:latin typeface="Cambria Math"/>
                            </a:rPr>
                            <m:t>𝟎</m:t>
                          </m:r>
                          <m:r>
                            <a:rPr lang="en-US" altLang="zh-CN" sz="2000" i="1">
                              <a:solidFill>
                                <a:srgbClr val="FF00FF"/>
                              </a:solidFill>
                              <a:latin typeface="Cambria Math"/>
                            </a:rPr>
                            <m:t>,</m:t>
                          </m:r>
                          <m:r>
                            <a:rPr lang="en-US" altLang="zh-CN" sz="2000" i="1">
                              <a:solidFill>
                                <a:srgbClr val="FF00FF"/>
                              </a:solidFill>
                              <a:latin typeface="Cambria Math"/>
                            </a:rPr>
                            <m:t>𝟎</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i="1">
                              <a:solidFill>
                                <a:srgbClr val="FF00FF"/>
                              </a:solidFill>
                              <a:latin typeface="Cambria Math"/>
                            </a:rPr>
                            <m:t>𝟎</m:t>
                          </m:r>
                          <m:r>
                            <a:rPr lang="en-US" altLang="zh-CN" sz="2000" i="1">
                              <a:solidFill>
                                <a:srgbClr val="FF00FF"/>
                              </a:solidFill>
                              <a:latin typeface="Cambria Math"/>
                            </a:rPr>
                            <m:t>,</m:t>
                          </m:r>
                          <m:r>
                            <a:rPr lang="en-US" altLang="zh-CN" sz="2000" b="1" i="1" smtClean="0">
                              <a:solidFill>
                                <a:srgbClr val="FF00FF"/>
                              </a:solidFill>
                              <a:latin typeface="Cambria Math"/>
                            </a:rPr>
                            <m:t>𝟐</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i="1">
                              <a:solidFill>
                                <a:srgbClr val="FF00FF"/>
                              </a:solidFill>
                              <a:latin typeface="Cambria Math"/>
                            </a:rPr>
                            <m:t>𝟎</m:t>
                          </m:r>
                          <m:r>
                            <a:rPr lang="en-US" altLang="zh-CN" sz="2000" i="1">
                              <a:solidFill>
                                <a:srgbClr val="FF00FF"/>
                              </a:solidFill>
                              <a:latin typeface="Cambria Math"/>
                            </a:rPr>
                            <m:t>,</m:t>
                          </m:r>
                          <m:r>
                            <a:rPr lang="en-US" altLang="zh-CN" sz="2000" i="1">
                              <a:solidFill>
                                <a:srgbClr val="FF00FF"/>
                              </a:solidFill>
                              <a:latin typeface="Cambria Math"/>
                            </a:rPr>
                            <m:t>𝑵</m:t>
                          </m:r>
                          <m:r>
                            <a:rPr lang="en-US" altLang="zh-CN" sz="2000" i="1">
                              <a:solidFill>
                                <a:srgbClr val="FF00FF"/>
                              </a:solidFill>
                              <a:latin typeface="Cambria Math"/>
                            </a:rPr>
                            <m:t>−</m:t>
                          </m:r>
                          <m:r>
                            <a:rPr lang="en-US" altLang="zh-CN" sz="2000" b="1" i="1" smtClean="0">
                              <a:solidFill>
                                <a:srgbClr val="FF00FF"/>
                              </a:solidFill>
                              <a:latin typeface="Cambria Math"/>
                            </a:rPr>
                            <m:t>𝟐</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b="1" i="1" smtClean="0">
                              <a:solidFill>
                                <a:srgbClr val="FF00FF"/>
                              </a:solidFill>
                              <a:latin typeface="Cambria Math"/>
                            </a:rPr>
                            <m:t>𝟐</m:t>
                          </m:r>
                          <m:r>
                            <a:rPr lang="en-US" altLang="zh-CN" sz="2000" i="1">
                              <a:solidFill>
                                <a:srgbClr val="FF00FF"/>
                              </a:solidFill>
                              <a:latin typeface="Cambria Math"/>
                            </a:rPr>
                            <m:t>,</m:t>
                          </m:r>
                          <m:r>
                            <a:rPr lang="zh-CN" altLang="en-US" sz="2000" i="1">
                              <a:solidFill>
                                <a:srgbClr val="FF00FF"/>
                              </a:solidFill>
                              <a:latin typeface="Cambria Math"/>
                            </a:rPr>
                            <m:t>𝟎</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b="1" i="1" smtClean="0">
                              <a:solidFill>
                                <a:srgbClr val="FF00FF"/>
                              </a:solidFill>
                              <a:latin typeface="Cambria Math"/>
                            </a:rPr>
                            <m:t>𝟐</m:t>
                          </m:r>
                          <m:r>
                            <a:rPr lang="en-US" altLang="zh-CN" sz="2000" i="1">
                              <a:solidFill>
                                <a:srgbClr val="FF00FF"/>
                              </a:solidFill>
                              <a:latin typeface="Cambria Math"/>
                            </a:rPr>
                            <m:t>,</m:t>
                          </m:r>
                          <m:r>
                            <a:rPr lang="en-US" altLang="zh-CN" sz="2000" b="1" i="1" smtClean="0">
                              <a:solidFill>
                                <a:srgbClr val="FF00FF"/>
                              </a:solidFill>
                              <a:latin typeface="Cambria Math"/>
                            </a:rPr>
                            <m:t>𝟐</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b="1" i="1" smtClean="0">
                              <a:solidFill>
                                <a:srgbClr val="FF00FF"/>
                              </a:solidFill>
                              <a:latin typeface="Cambria Math"/>
                            </a:rPr>
                            <m:t>𝟐</m:t>
                          </m:r>
                          <m:r>
                            <a:rPr lang="en-US" altLang="zh-CN" sz="2000" i="1">
                              <a:solidFill>
                                <a:srgbClr val="FF00FF"/>
                              </a:solidFill>
                              <a:latin typeface="Cambria Math"/>
                            </a:rPr>
                            <m:t>,</m:t>
                          </m:r>
                          <m:r>
                            <a:rPr lang="en-US" altLang="zh-CN" sz="2000" i="1">
                              <a:solidFill>
                                <a:srgbClr val="FF00FF"/>
                              </a:solidFill>
                              <a:latin typeface="Cambria Math"/>
                            </a:rPr>
                            <m:t>𝑵</m:t>
                          </m:r>
                          <m:r>
                            <a:rPr lang="en-US" altLang="zh-CN" sz="2000" i="1">
                              <a:solidFill>
                                <a:srgbClr val="FF00FF"/>
                              </a:solidFill>
                              <a:latin typeface="Cambria Math"/>
                            </a:rPr>
                            <m:t>−</m:t>
                          </m:r>
                          <m:r>
                            <a:rPr lang="en-US" altLang="zh-CN" sz="2000" b="1" i="1" smtClean="0">
                              <a:solidFill>
                                <a:srgbClr val="FF00FF"/>
                              </a:solidFill>
                              <a:latin typeface="Cambria Math"/>
                            </a:rPr>
                            <m:t>𝟐</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i="1">
                              <a:solidFill>
                                <a:srgbClr val="FF00FF"/>
                              </a:solidFill>
                              <a:latin typeface="Cambria Math"/>
                            </a:rPr>
                            <m:t>𝑴</m:t>
                          </m:r>
                          <m:r>
                            <a:rPr lang="en-US" altLang="zh-CN" sz="2000" i="1">
                              <a:solidFill>
                                <a:srgbClr val="FF00FF"/>
                              </a:solidFill>
                              <a:latin typeface="Cambria Math"/>
                            </a:rPr>
                            <m:t>−</m:t>
                          </m:r>
                          <m:r>
                            <a:rPr lang="en-US" altLang="zh-CN" sz="2000" b="1" i="1" smtClean="0">
                              <a:solidFill>
                                <a:srgbClr val="FF00FF"/>
                              </a:solidFill>
                              <a:latin typeface="Cambria Math"/>
                            </a:rPr>
                            <m:t>𝟐</m:t>
                          </m:r>
                          <m:r>
                            <a:rPr lang="en-US" altLang="zh-CN" sz="2000" i="1">
                              <a:solidFill>
                                <a:srgbClr val="FF00FF"/>
                              </a:solidFill>
                              <a:latin typeface="Cambria Math"/>
                            </a:rPr>
                            <m:t>,</m:t>
                          </m:r>
                          <m:r>
                            <a:rPr lang="en-US" altLang="zh-CN" sz="2000" i="1">
                              <a:solidFill>
                                <a:srgbClr val="FF00FF"/>
                              </a:solidFill>
                              <a:latin typeface="Cambria Math"/>
                            </a:rPr>
                            <m:t>𝟎</m:t>
                          </m:r>
                        </m:sub>
                      </m:sSub>
                      <m:r>
                        <a:rPr lang="en-US" altLang="zh-CN" sz="2000" i="1">
                          <a:solidFill>
                            <a:srgbClr val="FF00FF"/>
                          </a:solidFill>
                          <a:latin typeface="Cambria Math"/>
                        </a:rPr>
                        <m:t>,⋯,</m:t>
                      </m:r>
                      <m:sSub>
                        <m:sSubPr>
                          <m:ctrlPr>
                            <a:rPr lang="en-US" altLang="zh-CN" sz="2000" i="1">
                              <a:solidFill>
                                <a:srgbClr val="FF00FF"/>
                              </a:solidFill>
                              <a:latin typeface="Cambria Math" panose="02040503050406030204" pitchFamily="18" charset="0"/>
                            </a:rPr>
                          </m:ctrlPr>
                        </m:sSubPr>
                        <m:e>
                          <m:r>
                            <a:rPr lang="en-US" altLang="zh-CN" sz="2000" b="1" i="1" smtClean="0">
                              <a:solidFill>
                                <a:srgbClr val="FF00FF"/>
                              </a:solidFill>
                              <a:latin typeface="Cambria Math"/>
                            </a:rPr>
                            <m:t>𝑿</m:t>
                          </m:r>
                        </m:e>
                        <m:sub>
                          <m:r>
                            <a:rPr lang="en-US" altLang="zh-CN" sz="2000" i="1">
                              <a:solidFill>
                                <a:srgbClr val="FF00FF"/>
                              </a:solidFill>
                              <a:latin typeface="Cambria Math"/>
                            </a:rPr>
                            <m:t>𝑴</m:t>
                          </m:r>
                          <m:r>
                            <a:rPr lang="en-US" altLang="zh-CN" sz="2000" i="1">
                              <a:solidFill>
                                <a:srgbClr val="FF00FF"/>
                              </a:solidFill>
                              <a:latin typeface="Cambria Math"/>
                            </a:rPr>
                            <m:t>−</m:t>
                          </m:r>
                          <m:r>
                            <a:rPr lang="en-US" altLang="zh-CN" sz="2000" b="1" i="1" smtClean="0">
                              <a:solidFill>
                                <a:srgbClr val="FF00FF"/>
                              </a:solidFill>
                              <a:latin typeface="Cambria Math"/>
                            </a:rPr>
                            <m:t>𝟐</m:t>
                          </m:r>
                          <m:r>
                            <a:rPr lang="en-US" altLang="zh-CN" sz="2000" i="1">
                              <a:solidFill>
                                <a:srgbClr val="FF00FF"/>
                              </a:solidFill>
                              <a:latin typeface="Cambria Math"/>
                            </a:rPr>
                            <m:t>,</m:t>
                          </m:r>
                          <m:r>
                            <a:rPr lang="en-US" altLang="zh-CN" sz="2000" i="1">
                              <a:solidFill>
                                <a:srgbClr val="FF00FF"/>
                              </a:solidFill>
                              <a:latin typeface="Cambria Math"/>
                            </a:rPr>
                            <m:t>𝑵</m:t>
                          </m:r>
                          <m:r>
                            <a:rPr lang="en-US" altLang="zh-CN" sz="2000" i="1">
                              <a:solidFill>
                                <a:srgbClr val="FF00FF"/>
                              </a:solidFill>
                              <a:latin typeface="Cambria Math"/>
                            </a:rPr>
                            <m:t>−</m:t>
                          </m:r>
                          <m:r>
                            <a:rPr lang="en-US" altLang="zh-CN" sz="2000" b="1" i="1" smtClean="0">
                              <a:solidFill>
                                <a:srgbClr val="FF00FF"/>
                              </a:solidFill>
                              <a:latin typeface="Cambria Math"/>
                            </a:rPr>
                            <m:t>𝟐</m:t>
                          </m:r>
                        </m:sub>
                      </m:sSub>
                    </m:oMath>
                  </m:oMathPara>
                </a14:m>
                <a:endParaRPr lang="zh-CN" altLang="en-US" sz="2000" dirty="0">
                  <a:solidFill>
                    <a:srgbClr val="FF00FF"/>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1280592" y="4203782"/>
                <a:ext cx="7920880" cy="413511"/>
              </a:xfrm>
              <a:prstGeom prst="rect">
                <a:avLst/>
              </a:prstGeom>
              <a:blipFill rotWithShape="1">
                <a:blip r:embed="rId5"/>
                <a:stretch>
                  <a:fillRect l="-462" b="-13433"/>
                </a:stretch>
              </a:blipFill>
            </p:spPr>
            <p:txBody>
              <a:bodyPr/>
              <a:lstStyle/>
              <a:p>
                <a:r>
                  <a:rPr lang="zh-CN" altLang="en-US">
                    <a:noFill/>
                  </a:rPr>
                  <a:t> </a:t>
                </a:r>
                <a:endParaRPr lang="zh-CN" altLang="en-US">
                  <a:noFill/>
                </a:endParaRPr>
              </a:p>
            </p:txBody>
          </p:sp>
        </mc:Fallback>
      </mc:AlternateContent>
      <p:graphicFrame>
        <p:nvGraphicFramePr>
          <p:cNvPr id="7" name="Object 6"/>
          <p:cNvGraphicFramePr>
            <a:graphicFrameLocks noChangeAspect="1"/>
          </p:cNvGraphicFramePr>
          <p:nvPr/>
        </p:nvGraphicFramePr>
        <p:xfrm>
          <a:off x="7003681" y="4833317"/>
          <a:ext cx="2629839" cy="1094532"/>
        </p:xfrm>
        <a:graphic>
          <a:graphicData uri="http://schemas.openxmlformats.org/presentationml/2006/ole">
            <mc:AlternateContent xmlns:mc="http://schemas.openxmlformats.org/markup-compatibility/2006">
              <mc:Choice xmlns:v="urn:schemas-microsoft-com:vml" Requires="v">
                <p:oleObj spid="_x0000_s14356" r:id="rId6" imgW="2730500" imgH="1168400" progId="Equation.DSMT4">
                  <p:embed/>
                </p:oleObj>
              </mc:Choice>
              <mc:Fallback>
                <p:oleObj r:id="rId6" imgW="2730500" imgH="11684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3681" y="4833317"/>
                        <a:ext cx="2629839" cy="1094532"/>
                      </a:xfrm>
                      <a:prstGeom prst="rect">
                        <a:avLst/>
                      </a:prstGeom>
                      <a:noFill/>
                      <a:ln>
                        <a:solidFill>
                          <a:srgbClr val="FF0000"/>
                        </a:solidFill>
                      </a:ln>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p:nvPr/>
        </p:nvSpPr>
        <p:spPr>
          <a:xfrm>
            <a:off x="488950" y="1160463"/>
            <a:ext cx="9217025" cy="5616575"/>
          </a:xfrm>
          <a:prstGeom prst="rect">
            <a:avLst/>
          </a:prstGeom>
        </p:spPr>
        <p:txBody>
          <a:bodyPr/>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r>
              <a:rPr lang="zh-CN" altLang="en-US" b="0" kern="0" dirty="0"/>
              <a:t>如何表示图像下采样</a:t>
            </a:r>
            <a:r>
              <a:rPr lang="en-US" altLang="zh-CN" b="0" kern="0" dirty="0"/>
              <a:t>-</a:t>
            </a:r>
            <a:r>
              <a:rPr lang="zh-CN" altLang="en-US" b="0" kern="0" dirty="0"/>
              <a:t>推广</a:t>
            </a:r>
            <a:endParaRPr lang="en-US" altLang="zh-CN" b="0" kern="0" dirty="0"/>
          </a:p>
          <a:p>
            <a:pPr lvl="1"/>
            <a:r>
              <a:rPr lang="zh-CN" altLang="en-US" dirty="0">
                <a:latin typeface="Times New Roman" panose="02020603050405020304" pitchFamily="18" charset="0"/>
                <a:ea typeface="黑体" panose="02010609060101010101" pitchFamily="2" charset="-122"/>
              </a:rPr>
              <a:t>自适应下采样的目的是在去除下采样图像混叠效应的前提下插值出高质量的上采样图像，因此 </a:t>
            </a:r>
            <a:r>
              <a:rPr lang="en-US" altLang="zh-CN" i="1" dirty="0">
                <a:latin typeface="Times New Roman" panose="02020603050405020304" pitchFamily="18" charset="0"/>
                <a:ea typeface="黑体" panose="02010609060101010101" pitchFamily="2" charset="-122"/>
              </a:rPr>
              <a:t>X </a:t>
            </a:r>
            <a:r>
              <a:rPr lang="zh-CN" altLang="en-US" dirty="0">
                <a:latin typeface="Times New Roman" panose="02020603050405020304" pitchFamily="18" charset="0"/>
                <a:ea typeface="黑体" panose="02010609060101010101" pitchFamily="2" charset="-122"/>
              </a:rPr>
              <a:t>需满足</a:t>
            </a:r>
          </a:p>
          <a:p>
            <a:endParaRPr lang="zh-CN" altLang="en-US" kern="0" dirty="0"/>
          </a:p>
        </p:txBody>
      </p:sp>
      <p:sp>
        <p:nvSpPr>
          <p:cNvPr id="8196" name="Rectangle 3"/>
          <p:cNvSpPr>
            <a:spLocks noChangeArrowheads="1"/>
          </p:cNvSpPr>
          <p:nvPr/>
        </p:nvSpPr>
        <p:spPr bwMode="auto">
          <a:xfrm>
            <a:off x="779066" y="1572334"/>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971550" lvl="1" indent="-467360">
              <a:spcBef>
                <a:spcPct val="10000"/>
              </a:spcBef>
              <a:buClr>
                <a:schemeClr val="accent2"/>
              </a:buClr>
            </a:pPr>
            <a:endParaRPr lang="zh-CN" altLang="en-US" sz="3400">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a:latin typeface="Times New Roman" panose="02020603050405020304" pitchFamily="18" charset="0"/>
              <a:ea typeface="黑体" panose="02010609060101010101" pitchFamily="2" charset="-122"/>
            </a:endParaRPr>
          </a:p>
        </p:txBody>
      </p:sp>
      <p:sp>
        <p:nvSpPr>
          <p:cNvPr id="8197" name="Rectangle 3"/>
          <p:cNvSpPr>
            <a:spLocks noChangeArrowheads="1"/>
          </p:cNvSpPr>
          <p:nvPr/>
        </p:nvSpPr>
        <p:spPr bwMode="auto">
          <a:xfrm>
            <a:off x="1281245" y="1604081"/>
            <a:ext cx="7572242" cy="43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a:latin typeface="Times New Roman" panose="02020603050405020304" pitchFamily="18" charset="0"/>
              <a:ea typeface="黑体" panose="02010609060101010101" pitchFamily="2" charset="-122"/>
            </a:endParaRPr>
          </a:p>
        </p:txBody>
      </p:sp>
      <p:sp>
        <p:nvSpPr>
          <p:cNvPr id="62470" name="Rectangle 3"/>
          <p:cNvSpPr>
            <a:spLocks noChangeArrowheads="1"/>
          </p:cNvSpPr>
          <p:nvPr/>
        </p:nvSpPr>
        <p:spPr bwMode="auto">
          <a:xfrm>
            <a:off x="3296816" y="1749451"/>
            <a:ext cx="8667750" cy="522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850" tIns="48925" rIns="97850" bIns="48925"/>
          <a:lstStyle/>
          <a:p>
            <a:pPr marL="502920" indent="-502920">
              <a:spcBef>
                <a:spcPct val="10000"/>
              </a:spcBef>
              <a:buClr>
                <a:schemeClr val="accent2"/>
              </a:buClr>
              <a:buFont typeface="Wingdings" panose="05000000000000000000" pitchFamily="2" charset="2"/>
              <a:buChar char="o"/>
            </a:pPr>
            <a:endParaRPr lang="zh-CN" altLang="en-US" sz="3000" dirty="0">
              <a:latin typeface="Times New Roman" panose="02020603050405020304" pitchFamily="18" charset="0"/>
              <a:ea typeface="黑体" panose="02010609060101010101" pitchFamily="2" charset="-122"/>
            </a:endParaRPr>
          </a:p>
          <a:p>
            <a:pPr marL="502920" indent="-502920">
              <a:spcBef>
                <a:spcPct val="10000"/>
              </a:spcBef>
              <a:buClr>
                <a:schemeClr val="accent2"/>
              </a:buClr>
            </a:pPr>
            <a:endParaRPr lang="zh-CN" altLang="en-US" b="1" dirty="0">
              <a:solidFill>
                <a:schemeClr val="tx1"/>
              </a:solidFill>
              <a:latin typeface="Times New Roman" panose="02020603050405020304" pitchFamily="18" charset="0"/>
              <a:ea typeface="黑体" panose="02010609060101010101" pitchFamily="2" charset="-122"/>
            </a:endParaRPr>
          </a:p>
          <a:p>
            <a:pPr marL="971550" lvl="1" indent="-467360">
              <a:spcBef>
                <a:spcPct val="10000"/>
              </a:spcBef>
              <a:buClr>
                <a:schemeClr val="accent2"/>
              </a:buClr>
              <a:buFont typeface="Wingdings" panose="05000000000000000000" pitchFamily="2" charset="2"/>
              <a:buChar char="n"/>
            </a:pPr>
            <a:endParaRPr lang="zh-CN" altLang="en-US" b="1" dirty="0">
              <a:solidFill>
                <a:schemeClr val="tx1"/>
              </a:solidFill>
              <a:latin typeface="Times New Roman" panose="02020603050405020304" pitchFamily="18" charset="0"/>
              <a:ea typeface="黑体" panose="02010609060101010101" pitchFamily="2" charset="-122"/>
            </a:endParaRPr>
          </a:p>
          <a:p>
            <a:pPr marL="502920" indent="-502920">
              <a:spcBef>
                <a:spcPct val="10000"/>
              </a:spcBef>
              <a:buClr>
                <a:schemeClr val="accent2"/>
              </a:buClr>
              <a:buFont typeface="Wingdings" panose="05000000000000000000" pitchFamily="2" charset="2"/>
              <a:buChar char="o"/>
            </a:pPr>
            <a:endParaRPr lang="en-US" altLang="zh-CN" sz="3900" dirty="0">
              <a:latin typeface="Times New Roman" panose="02020603050405020304" pitchFamily="18" charset="0"/>
              <a:ea typeface="黑体" panose="02010609060101010101" pitchFamily="2" charset="-122"/>
            </a:endParaRPr>
          </a:p>
        </p:txBody>
      </p:sp>
      <p:graphicFrame>
        <p:nvGraphicFramePr>
          <p:cNvPr id="62471" name="Object 7"/>
          <p:cNvGraphicFramePr>
            <a:graphicFrameLocks noChangeAspect="1"/>
          </p:cNvGraphicFramePr>
          <p:nvPr/>
        </p:nvGraphicFramePr>
        <p:xfrm>
          <a:off x="2580935" y="2817093"/>
          <a:ext cx="3279643" cy="521326"/>
        </p:xfrm>
        <a:graphic>
          <a:graphicData uri="http://schemas.openxmlformats.org/presentationml/2006/ole">
            <mc:AlternateContent xmlns:mc="http://schemas.openxmlformats.org/markup-compatibility/2006">
              <mc:Choice xmlns:v="urn:schemas-microsoft-com:vml" Requires="v">
                <p:oleObj spid="_x0000_s2130" r:id="rId3" imgW="2388870" imgH="393700" progId="Equation.DSMT4">
                  <p:embed/>
                </p:oleObj>
              </mc:Choice>
              <mc:Fallback>
                <p:oleObj r:id="rId3" imgW="2388870" imgH="393700" progId="Equation.DSMT4">
                  <p:embed/>
                  <p:pic>
                    <p:nvPicPr>
                      <p:cNvPr id="0" name="图片 2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935" y="2817093"/>
                        <a:ext cx="3279643" cy="52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2" name="Object 8"/>
          <p:cNvGraphicFramePr>
            <a:graphicFrameLocks noChangeAspect="1"/>
          </p:cNvGraphicFramePr>
          <p:nvPr/>
        </p:nvGraphicFramePr>
        <p:xfrm>
          <a:off x="2648744" y="3609181"/>
          <a:ext cx="780785" cy="277372"/>
        </p:xfrm>
        <a:graphic>
          <a:graphicData uri="http://schemas.openxmlformats.org/presentationml/2006/ole">
            <mc:AlternateContent xmlns:mc="http://schemas.openxmlformats.org/markup-compatibility/2006">
              <mc:Choice xmlns:v="urn:schemas-microsoft-com:vml" Requires="v">
                <p:oleObj spid="_x0000_s2131" r:id="rId5" imgW="546100" imgH="203200" progId="Equation.DSMT4">
                  <p:embed/>
                </p:oleObj>
              </mc:Choice>
              <mc:Fallback>
                <p:oleObj r:id="rId5" imgW="546100" imgH="203200" progId="Equation.DSMT4">
                  <p:embed/>
                  <p:pic>
                    <p:nvPicPr>
                      <p:cNvPr id="0" name="图片 21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8744" y="3609181"/>
                        <a:ext cx="780785" cy="27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3" name="Object 9"/>
          <p:cNvGraphicFramePr>
            <a:graphicFrameLocks noChangeAspect="1"/>
          </p:cNvGraphicFramePr>
          <p:nvPr/>
        </p:nvGraphicFramePr>
        <p:xfrm>
          <a:off x="2648744" y="4186484"/>
          <a:ext cx="3666596" cy="1525548"/>
        </p:xfrm>
        <a:graphic>
          <a:graphicData uri="http://schemas.openxmlformats.org/presentationml/2006/ole">
            <mc:AlternateContent xmlns:mc="http://schemas.openxmlformats.org/markup-compatibility/2006">
              <mc:Choice xmlns:v="urn:schemas-microsoft-com:vml" Requires="v">
                <p:oleObj spid="_x0000_s2132" r:id="rId7" imgW="2730500" imgH="1168400" progId="Equation.DSMT4">
                  <p:embed/>
                </p:oleObj>
              </mc:Choice>
              <mc:Fallback>
                <p:oleObj r:id="rId7" imgW="2730500" imgH="1168400" progId="Equation.DSMT4">
                  <p:embed/>
                  <p:pic>
                    <p:nvPicPr>
                      <p:cNvPr id="0" name="图片 21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8744" y="4186484"/>
                        <a:ext cx="3666596" cy="1525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7085687" y="2627696"/>
            <a:ext cx="1755745" cy="837469"/>
          </a:xfrm>
          <a:prstGeom prst="rect">
            <a:avLst/>
          </a:prstGeom>
          <a:noFill/>
        </p:spPr>
        <p:txBody>
          <a:bodyPr wrap="square" lIns="97850" tIns="48925" rIns="97850" bIns="48925" rtlCol="0">
            <a:spAutoFit/>
          </a:bodyPr>
          <a:lstStyle/>
          <a:p>
            <a:r>
              <a:rPr lang="zh-CN" altLang="en-US" b="1" dirty="0">
                <a:solidFill>
                  <a:srgbClr val="FF0000"/>
                </a:solidFill>
              </a:rPr>
              <a:t>问题的形式化描述</a:t>
            </a:r>
          </a:p>
        </p:txBody>
      </p:sp>
      <p:sp>
        <p:nvSpPr>
          <p:cNvPr id="12" name="Down Arrow 11"/>
          <p:cNvSpPr/>
          <p:nvPr/>
        </p:nvSpPr>
        <p:spPr bwMode="auto">
          <a:xfrm rot="4581497">
            <a:off x="6354348" y="2329513"/>
            <a:ext cx="289090" cy="121188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7850" tIns="48925" rIns="97850" bIns="48925" numCol="1" spcCol="0" rtlCol="0" anchor="t" anchorCtr="0" compatLnSpc="1"/>
          <a:lstStyle/>
          <a:p>
            <a:pPr algn="l" defTabSz="978535"/>
            <a:endParaRPr lang="zh-CN" altLang="en-US" sz="2600" b="0" u="sng">
              <a:effectLst>
                <a:outerShdw blurRad="38100" dist="38100" dir="2700000" algn="tl">
                  <a:srgbClr val="000000">
                    <a:alpha val="43137"/>
                  </a:srgbClr>
                </a:outerShdw>
              </a:effectLst>
              <a:latin typeface="Times New Roman" panose="02020603050405020304" pitchFamily="18" charset="0"/>
            </a:endParaRPr>
          </a:p>
        </p:txBody>
      </p:sp>
      <p:pic>
        <p:nvPicPr>
          <p:cNvPr id="2074"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4608" y="6187176"/>
            <a:ext cx="461010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6177136" y="6273477"/>
                <a:ext cx="3081209" cy="807465"/>
              </a:xfrm>
              <a:prstGeom prst="rect">
                <a:avLst/>
              </a:prstGeom>
              <a:noFill/>
            </p:spPr>
            <p:txBody>
              <a:bodyPr wrap="square" rtlCol="0">
                <a:spAutoFit/>
              </a:bodyPr>
              <a:lstStyle/>
              <a:p>
                <a:pPr algn="l"/>
                <a14:m>
                  <m:oMath xmlns:m="http://schemas.openxmlformats.org/officeDocument/2006/math">
                    <m:sSubSup>
                      <m:sSubSupPr>
                        <m:ctrlPr>
                          <a:rPr lang="en-US" altLang="zh-CN" sz="1400" b="1" i="1" smtClean="0">
                            <a:solidFill>
                              <a:srgbClr val="FF00FF"/>
                            </a:solidFill>
                            <a:latin typeface="Cambria Math" panose="02040503050406030204" pitchFamily="18" charset="0"/>
                          </a:rPr>
                        </m:ctrlPr>
                      </m:sSubSupPr>
                      <m:e>
                        <m:sSub>
                          <m:sSubPr>
                            <m:ctrlPr>
                              <a:rPr lang="en-US" altLang="zh-CN" sz="1400" i="1">
                                <a:solidFill>
                                  <a:srgbClr val="FF00FF"/>
                                </a:solidFill>
                                <a:latin typeface="Cambria Math" panose="02040503050406030204" pitchFamily="18" charset="0"/>
                              </a:rPr>
                            </m:ctrlPr>
                          </m:sSubPr>
                          <m:e>
                            <m:acc>
                              <m:accPr>
                                <m:chr m:val="̂"/>
                                <m:ctrlPr>
                                  <a:rPr lang="en-US" altLang="zh-CN" sz="1400" i="1">
                                    <a:solidFill>
                                      <a:srgbClr val="FF00FF"/>
                                    </a:solidFill>
                                    <a:latin typeface="Cambria Math" panose="02040503050406030204" pitchFamily="18" charset="0"/>
                                  </a:rPr>
                                </m:ctrlPr>
                              </m:accPr>
                              <m:e>
                                <m:r>
                                  <a:rPr lang="en-US" altLang="zh-CN" sz="1400" i="1">
                                    <a:solidFill>
                                      <a:srgbClr val="FF00FF"/>
                                    </a:solidFill>
                                    <a:latin typeface="Cambria Math"/>
                                  </a:rPr>
                                  <m:t>𝑿</m:t>
                                </m:r>
                              </m:e>
                            </m:acc>
                          </m:e>
                          <m:sub>
                            <m:r>
                              <a:rPr lang="en-US" altLang="zh-CN" sz="1400" i="1">
                                <a:solidFill>
                                  <a:srgbClr val="FF00FF"/>
                                </a:solidFill>
                                <a:latin typeface="Cambria Math"/>
                              </a:rPr>
                              <m:t>𝒊</m:t>
                            </m:r>
                            <m:r>
                              <a:rPr lang="en-US" altLang="zh-CN" sz="1400" i="1">
                                <a:solidFill>
                                  <a:srgbClr val="FF00FF"/>
                                </a:solidFill>
                                <a:latin typeface="Cambria Math"/>
                              </a:rPr>
                              <m:t>,</m:t>
                            </m:r>
                            <m:r>
                              <a:rPr lang="en-US" altLang="zh-CN" sz="1400" i="1">
                                <a:solidFill>
                                  <a:srgbClr val="FF00FF"/>
                                </a:solidFill>
                                <a:latin typeface="Cambria Math"/>
                              </a:rPr>
                              <m:t>𝒋</m:t>
                            </m:r>
                          </m:sub>
                        </m:sSub>
                        <m:r>
                          <a:rPr lang="en-US" altLang="zh-CN" sz="1400" i="1">
                            <a:solidFill>
                              <a:srgbClr val="FF00FF"/>
                            </a:solidFill>
                            <a:latin typeface="Cambria Math"/>
                          </a:rPr>
                          <m:t> </m:t>
                        </m:r>
                        <m:r>
                          <m:rPr>
                            <m:nor/>
                          </m:rPr>
                          <a:rPr lang="zh-CN" altLang="en-US" sz="1400" dirty="0">
                            <a:solidFill>
                              <a:srgbClr val="FF00FF"/>
                            </a:solidFill>
                          </a:rPr>
                          <m:t>表示下采样的值，</m:t>
                        </m:r>
                        <m:r>
                          <a:rPr lang="en-US" altLang="zh-CN" sz="1400" b="1" i="1" smtClean="0">
                            <a:solidFill>
                              <a:srgbClr val="FF00FF"/>
                            </a:solidFill>
                            <a:latin typeface="Cambria Math"/>
                          </a:rPr>
                          <m:t>𝑿</m:t>
                        </m:r>
                      </m:e>
                      <m:sub>
                        <m:r>
                          <a:rPr lang="en-US" altLang="zh-CN" sz="1400" b="1" i="1" smtClean="0">
                            <a:solidFill>
                              <a:srgbClr val="FF00FF"/>
                            </a:solidFill>
                            <a:latin typeface="Cambria Math"/>
                          </a:rPr>
                          <m:t>𝒊</m:t>
                        </m:r>
                        <m:r>
                          <a:rPr lang="en-US" altLang="zh-CN" sz="1400" b="1" i="1" smtClean="0">
                            <a:solidFill>
                              <a:srgbClr val="FF00FF"/>
                            </a:solidFill>
                            <a:latin typeface="Cambria Math"/>
                          </a:rPr>
                          <m:t>,</m:t>
                        </m:r>
                        <m:r>
                          <a:rPr lang="en-US" altLang="zh-CN" sz="1400" b="1" i="1" smtClean="0">
                            <a:solidFill>
                              <a:srgbClr val="FF00FF"/>
                            </a:solidFill>
                            <a:latin typeface="Cambria Math"/>
                          </a:rPr>
                          <m:t>𝒋</m:t>
                        </m:r>
                      </m:sub>
                      <m:sup>
                        <m:r>
                          <a:rPr lang="en-US" altLang="zh-CN" sz="1400" b="1" i="1" smtClean="0">
                            <a:solidFill>
                              <a:srgbClr val="FF00FF"/>
                            </a:solidFill>
                            <a:latin typeface="Cambria Math"/>
                          </a:rPr>
                          <m:t>∗</m:t>
                        </m:r>
                      </m:sup>
                    </m:sSubSup>
                  </m:oMath>
                </a14:m>
                <a:r>
                  <a:rPr lang="zh-CN" altLang="en-US" sz="1400" dirty="0">
                    <a:solidFill>
                      <a:srgbClr val="FF00FF"/>
                    </a:solidFill>
                  </a:rPr>
                  <a:t>表示最优的下采样的值，</a:t>
                </a:r>
                <a:r>
                  <a:rPr lang="en-US" altLang="zh-CN" sz="1400" dirty="0">
                    <a:solidFill>
                      <a:srgbClr val="FF00FF"/>
                    </a:solidFill>
                  </a:rPr>
                  <a:t> </a:t>
                </a:r>
                <a14:m>
                  <m:oMath xmlns:m="http://schemas.openxmlformats.org/officeDocument/2006/math">
                    <m:r>
                      <a:rPr lang="en-US" altLang="zh-CN" sz="1400" b="1" i="1" smtClean="0">
                        <a:solidFill>
                          <a:srgbClr val="FF00FF"/>
                        </a:solidFill>
                        <a:latin typeface="Cambria Math"/>
                      </a:rPr>
                      <m:t>𝑵</m:t>
                    </m:r>
                    <m:r>
                      <a:rPr lang="en-US" altLang="zh-CN" sz="1400" b="1" i="1" smtClean="0">
                        <a:solidFill>
                          <a:srgbClr val="FF00FF"/>
                        </a:solidFill>
                        <a:latin typeface="Cambria Math"/>
                      </a:rPr>
                      <m:t>(</m:t>
                    </m:r>
                    <m:sSub>
                      <m:sSubPr>
                        <m:ctrlPr>
                          <a:rPr lang="en-US" altLang="zh-CN" sz="1400" i="1">
                            <a:solidFill>
                              <a:srgbClr val="FF00FF"/>
                            </a:solidFill>
                            <a:latin typeface="Cambria Math" panose="02040503050406030204" pitchFamily="18" charset="0"/>
                          </a:rPr>
                        </m:ctrlPr>
                      </m:sSubPr>
                      <m:e>
                        <m:acc>
                          <m:accPr>
                            <m:chr m:val="̂"/>
                            <m:ctrlPr>
                              <a:rPr lang="en-US" altLang="zh-CN" sz="1400" i="1">
                                <a:solidFill>
                                  <a:srgbClr val="FF00FF"/>
                                </a:solidFill>
                                <a:latin typeface="Cambria Math" panose="02040503050406030204" pitchFamily="18" charset="0"/>
                              </a:rPr>
                            </m:ctrlPr>
                          </m:accPr>
                          <m:e>
                            <m:r>
                              <a:rPr lang="en-US" altLang="zh-CN" sz="1400" i="1">
                                <a:solidFill>
                                  <a:srgbClr val="FF00FF"/>
                                </a:solidFill>
                                <a:latin typeface="Cambria Math"/>
                              </a:rPr>
                              <m:t>𝑿</m:t>
                            </m:r>
                          </m:e>
                        </m:acc>
                      </m:e>
                      <m:sub>
                        <m:r>
                          <a:rPr lang="en-US" altLang="zh-CN" sz="1400" i="1">
                            <a:solidFill>
                              <a:srgbClr val="FF00FF"/>
                            </a:solidFill>
                            <a:latin typeface="Cambria Math"/>
                          </a:rPr>
                          <m:t>𝒊</m:t>
                        </m:r>
                        <m:r>
                          <a:rPr lang="en-US" altLang="zh-CN" sz="1400" i="1">
                            <a:solidFill>
                              <a:srgbClr val="FF00FF"/>
                            </a:solidFill>
                            <a:latin typeface="Cambria Math"/>
                          </a:rPr>
                          <m:t>,</m:t>
                        </m:r>
                        <m:r>
                          <a:rPr lang="en-US" altLang="zh-CN" sz="1400" i="1">
                            <a:solidFill>
                              <a:srgbClr val="FF00FF"/>
                            </a:solidFill>
                            <a:latin typeface="Cambria Math"/>
                          </a:rPr>
                          <m:t>𝒋</m:t>
                        </m:r>
                      </m:sub>
                    </m:sSub>
                    <m:r>
                      <a:rPr lang="en-US" altLang="zh-CN" sz="1400" b="1" i="1" smtClean="0">
                        <a:solidFill>
                          <a:srgbClr val="FF00FF"/>
                        </a:solidFill>
                        <a:latin typeface="Cambria Math"/>
                      </a:rPr>
                      <m:t>)</m:t>
                    </m:r>
                  </m:oMath>
                </a14:m>
                <a:r>
                  <a:rPr lang="zh-CN" altLang="en-US" sz="1400" dirty="0">
                    <a:solidFill>
                      <a:srgbClr val="FF00FF"/>
                    </a:solidFill>
                  </a:rPr>
                  <a:t>表示基于</a:t>
                </a:r>
                <a14:m>
                  <m:oMath xmlns:m="http://schemas.openxmlformats.org/officeDocument/2006/math">
                    <m:sSub>
                      <m:sSubPr>
                        <m:ctrlPr>
                          <a:rPr lang="en-US" altLang="zh-CN" sz="1400" b="1" i="1" smtClean="0">
                            <a:solidFill>
                              <a:srgbClr val="FF00FF"/>
                            </a:solidFill>
                            <a:latin typeface="Cambria Math" panose="02040503050406030204" pitchFamily="18" charset="0"/>
                          </a:rPr>
                        </m:ctrlPr>
                      </m:sSubPr>
                      <m:e>
                        <m:acc>
                          <m:accPr>
                            <m:chr m:val="̂"/>
                            <m:ctrlPr>
                              <a:rPr lang="en-US" altLang="zh-CN" sz="1400" b="1" i="1" smtClean="0">
                                <a:solidFill>
                                  <a:srgbClr val="FF00FF"/>
                                </a:solidFill>
                                <a:latin typeface="Cambria Math" panose="02040503050406030204" pitchFamily="18" charset="0"/>
                              </a:rPr>
                            </m:ctrlPr>
                          </m:accPr>
                          <m:e>
                            <m:r>
                              <a:rPr lang="en-US" altLang="zh-CN" sz="1400" b="1" i="1" smtClean="0">
                                <a:solidFill>
                                  <a:srgbClr val="FF00FF"/>
                                </a:solidFill>
                                <a:latin typeface="Cambria Math"/>
                              </a:rPr>
                              <m:t>𝑿</m:t>
                            </m:r>
                          </m:e>
                        </m:acc>
                      </m:e>
                      <m:sub>
                        <m:r>
                          <a:rPr lang="en-US" altLang="zh-CN" sz="1400" b="1" i="1" smtClean="0">
                            <a:solidFill>
                              <a:srgbClr val="FF00FF"/>
                            </a:solidFill>
                            <a:latin typeface="Cambria Math"/>
                          </a:rPr>
                          <m:t>𝒊</m:t>
                        </m:r>
                        <m:r>
                          <a:rPr lang="en-US" altLang="zh-CN" sz="1400" b="1" i="1" smtClean="0">
                            <a:solidFill>
                              <a:srgbClr val="FF00FF"/>
                            </a:solidFill>
                            <a:latin typeface="Cambria Math"/>
                          </a:rPr>
                          <m:t>,</m:t>
                        </m:r>
                        <m:r>
                          <a:rPr lang="en-US" altLang="zh-CN" sz="1400" b="1" i="1" smtClean="0">
                            <a:solidFill>
                              <a:srgbClr val="FF00FF"/>
                            </a:solidFill>
                            <a:latin typeface="Cambria Math"/>
                          </a:rPr>
                          <m:t>𝒋</m:t>
                        </m:r>
                      </m:sub>
                    </m:sSub>
                  </m:oMath>
                </a14:m>
                <a:r>
                  <a:rPr lang="zh-CN" altLang="en-US" sz="1400" dirty="0">
                    <a:solidFill>
                      <a:srgbClr val="FF00FF"/>
                    </a:solidFill>
                  </a:rPr>
                  <a:t>插值得到的值</a:t>
                </a:r>
              </a:p>
            </p:txBody>
          </p:sp>
        </mc:Choice>
        <mc:Fallback xmlns="">
          <p:sp>
            <p:nvSpPr>
              <p:cNvPr id="2" name="TextBox 1"/>
              <p:cNvSpPr txBox="1">
                <a:spLocks noRot="1" noChangeAspect="1" noMove="1" noResize="1" noEditPoints="1" noAdjustHandles="1" noChangeArrowheads="1" noChangeShapeType="1" noTextEdit="1"/>
              </p:cNvSpPr>
              <p:nvPr/>
            </p:nvSpPr>
            <p:spPr>
              <a:xfrm>
                <a:off x="6177136" y="6273477"/>
                <a:ext cx="3081209" cy="807465"/>
              </a:xfrm>
              <a:prstGeom prst="rect">
                <a:avLst/>
              </a:prstGeom>
              <a:blipFill rotWithShape="1">
                <a:blip r:embed="rId10"/>
                <a:stretch>
                  <a:fillRect l="-395" t="-752" r="-198" b="-6015"/>
                </a:stretch>
              </a:blipFill>
            </p:spPr>
            <p:txBody>
              <a:bodyPr/>
              <a:lstStyle/>
              <a:p>
                <a:r>
                  <a:rPr lang="zh-CN" altLang="en-US">
                    <a:noFill/>
                  </a:rPr>
                  <a:t> </a:t>
                </a:r>
                <a:endParaRPr lang="zh-CN" altLang="en-US">
                  <a:noFill/>
                </a:endParaRPr>
              </a:p>
            </p:txBody>
          </p:sp>
        </mc:Fallback>
      </mc:AlternateContent>
      <p:sp>
        <p:nvSpPr>
          <p:cNvPr id="17" name="Title 1"/>
          <p:cNvSpPr txBox="1"/>
          <p:nvPr/>
        </p:nvSpPr>
        <p:spPr>
          <a:xfrm>
            <a:off x="479425" y="180975"/>
            <a:ext cx="8650288" cy="763588"/>
          </a:xfrm>
          <a:prstGeom prst="rect">
            <a:avLst/>
          </a:prstGeom>
        </p:spPr>
        <p:txBody>
          <a:bodyPr/>
          <a:lst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a:lstStyle>
          <a:p>
            <a:pPr>
              <a:buFontTx/>
            </a:pPr>
            <a:r>
              <a:rPr lang="zh-CN" altLang="en-US" sz="3200" kern="0" dirty="0">
                <a:latin typeface="隶书" panose="02010509060101010101" pitchFamily="1" charset="-122"/>
              </a:rPr>
              <a:t>第</a:t>
            </a:r>
            <a:r>
              <a:rPr lang="en-US" altLang="zh-CN" sz="3200" kern="0" dirty="0">
                <a:latin typeface="隶书" panose="02010509060101010101" pitchFamily="1" charset="-122"/>
              </a:rPr>
              <a:t>1</a:t>
            </a:r>
            <a:r>
              <a:rPr lang="zh-CN" altLang="en-US" sz="3200" kern="0" dirty="0">
                <a:latin typeface="隶书" panose="02010509060101010101" pitchFamily="1" charset="-122"/>
              </a:rPr>
              <a:t>章最优化方法示例</a:t>
            </a:r>
            <a:r>
              <a:rPr lang="en-US" altLang="zh-CN" sz="3200" kern="0" dirty="0">
                <a:latin typeface="隶书" panose="02010509060101010101" pitchFamily="1" charset="-122"/>
              </a:rPr>
              <a:t>-</a:t>
            </a:r>
            <a:r>
              <a:rPr lang="zh-CN" altLang="en-US" sz="3200" kern="0" dirty="0">
                <a:latin typeface="隶书" panose="02010509060101010101" pitchFamily="1" charset="-122"/>
              </a:rPr>
              <a:t>面向插值的图像下采样</a:t>
            </a:r>
            <a:endParaRPr lang="zh-CN" altLang="en-US" sz="3200" kern="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1000"/>
                                        <p:tgtEl>
                                          <p:spTgt spid="13">
                                            <p:txEl>
                                              <p:pRg st="0" end="0"/>
                                            </p:txEl>
                                          </p:spTgt>
                                        </p:tgtEl>
                                      </p:cBhvr>
                                    </p:animEffect>
                                    <p:anim calcmode="lin" valueType="num">
                                      <p:cBhvr>
                                        <p:cTn id="2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1000"/>
                                        <p:tgtEl>
                                          <p:spTgt spid="13">
                                            <p:txEl>
                                              <p:pRg st="1" end="1"/>
                                            </p:txEl>
                                          </p:spTgt>
                                        </p:tgtEl>
                                      </p:cBhvr>
                                    </p:animEffect>
                                    <p:anim calcmode="lin" valueType="num">
                                      <p:cBhvr>
                                        <p:cTn id="2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11.8|6.7|7.1|11.6|14.3"/>
</p:tagLst>
</file>

<file path=ppt/tags/tag2.xml><?xml version="1.0" encoding="utf-8"?>
<p:tagLst xmlns:a="http://schemas.openxmlformats.org/drawingml/2006/main" xmlns:r="http://schemas.openxmlformats.org/officeDocument/2006/relationships" xmlns:p="http://schemas.openxmlformats.org/presentationml/2006/main">
  <p:tag name="TIMING" val="|1.1|11.8|6.7|7.1|11.6|14.3"/>
</p:tagLst>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2998</Words>
  <Application>Microsoft Office PowerPoint</Application>
  <PresentationFormat>自定义</PresentationFormat>
  <Paragraphs>319</Paragraphs>
  <Slides>54</Slides>
  <Notes>35</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6</vt:i4>
      </vt:variant>
      <vt:variant>
        <vt:lpstr>幻灯片标题</vt:lpstr>
      </vt:variant>
      <vt:variant>
        <vt:i4>54</vt:i4>
      </vt:variant>
    </vt:vector>
  </HeadingPairs>
  <TitlesOfParts>
    <vt:vector size="72" baseType="lpstr">
      <vt:lpstr>隶书</vt:lpstr>
      <vt:lpstr>宋体</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Visio</vt:lpstr>
      <vt:lpstr>Microsoft Visio 2003-2010 Drawing</vt:lpstr>
      <vt:lpstr>Equation.DSMT4</vt:lpstr>
      <vt:lpstr>Equation</vt:lpstr>
      <vt:lpstr>公式</vt:lpstr>
      <vt:lpstr>Equation.3</vt:lpstr>
      <vt:lpstr>Experimental Results: Inpainting</vt:lpstr>
      <vt:lpstr>Experimental Results: Inpainting</vt:lpstr>
      <vt:lpstr>PowerPoint 演示文稿</vt:lpstr>
      <vt:lpstr>组合优化与最优化 第1章 最优化方法示例</vt:lpstr>
      <vt:lpstr>第1章最优化方法示例</vt:lpstr>
      <vt:lpstr> 第1章最优化方法示例-面向插值的图像下采样 </vt:lpstr>
      <vt:lpstr>PowerPoint 演示文稿</vt:lpstr>
      <vt:lpstr>第1章最优化方法示例-面向插值的图像下采样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第1章最优化方法示例-面向插值的图像下采样</vt:lpstr>
      <vt:lpstr>第1章最优化方法示例-相机校正</vt:lpstr>
      <vt:lpstr>第1章最优化方法示例-相机校正:Main Problems in Computer Vision</vt:lpstr>
      <vt:lpstr>第1章最优化方法示例-相机校正Shape from ‘X’</vt:lpstr>
      <vt:lpstr>第1章最优化方法示例-相机校正Translation and Scaling</vt:lpstr>
      <vt:lpstr>第1章最优化方法示例-相机校正Translation and Scaling(Cont.)</vt:lpstr>
      <vt:lpstr>第1章最优化方法示例-相机校正：Translation and Scaling(Cont.)</vt:lpstr>
      <vt:lpstr>第1章最优化方法示例-相机校正:Translation and Scaling(Cont.)</vt:lpstr>
      <vt:lpstr>第1章最优化方法示例-相机校正: Rotation</vt:lpstr>
      <vt:lpstr>第1章最优化方法示例-相机校正: Rotation(cont.)</vt:lpstr>
      <vt:lpstr>第1章最优化方法示例-相机校正: Rotation(cont.)</vt:lpstr>
      <vt:lpstr>第1章最优化方法示例-相机校正: Properties of the Rotation Matrix</vt:lpstr>
      <vt:lpstr>第1章最优化方法示例-相机校正: An Alternate Way</vt:lpstr>
      <vt:lpstr>第1章最优化方法示例-相机校正: Rotating the Coordinate System</vt:lpstr>
      <vt:lpstr>第1章最优化方法示例-相机校正: Perspective Transform</vt:lpstr>
      <vt:lpstr>第1章最优化方法示例-相机校正: Can it be represented in matrix form?</vt:lpstr>
      <vt:lpstr>第1章最优化方法示例-相机校正: The perspective matrix P</vt:lpstr>
      <vt:lpstr>第1章最优化方法示例-相机校正: The perspective matrix P</vt:lpstr>
      <vt:lpstr>第1章最优化方法示例-相机校正: Camera Model</vt:lpstr>
      <vt:lpstr>第1章最优化方法示例-相机校正: How to translate WHC to CIC</vt:lpstr>
      <vt:lpstr>第1章最优化方法示例-相机校正</vt:lpstr>
      <vt:lpstr>第1章最优化方法示例-相机校正: The Cartesian Image Coordinates</vt:lpstr>
      <vt:lpstr>第1章最优化方法示例-相机校正: Camera Calibration</vt:lpstr>
      <vt:lpstr>第1章最优化方法示例-相机校正: Camera Calibration (cont.)</vt:lpstr>
      <vt:lpstr>第1章最优化方法示例-相机校正: How to solve the unknowns</vt:lpstr>
      <vt:lpstr>第1章最优化方法示例-相机校正: How to solve the unknowns (cont.)</vt:lpstr>
      <vt:lpstr>第1章最优化方法示例-相机校正: Equations</vt:lpstr>
      <vt:lpstr>第1章最优化方法示例-相机校正</vt:lpstr>
      <vt:lpstr>第1章最优化方法示例-相机校正</vt:lpstr>
      <vt:lpstr>第1章最优化方法示例-相机校正: Recovering Camera Parameters</vt:lpstr>
      <vt:lpstr>第1章最优化方法示例-相机校正: Applications of Recovering Camera Parameters</vt:lpstr>
      <vt:lpstr>第1章最优化方法示例-相机校正: Camera Location</vt:lpstr>
      <vt:lpstr>第1章最优化方法示例-相机校正: Camera Orientation</vt:lpstr>
      <vt:lpstr>第1章最优化方法示例-相机校正: Camera Orientation (cont.)</vt:lpstr>
      <vt:lpstr>第1章最优化方法示例-相机校正: Camera Orientation (cont.)</vt:lpstr>
      <vt:lpstr>PowerPoint 演示文稿</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多媒体技术-概述</dc:title>
  <dc:subject>Introduction</dc:subject>
  <dc:creator>刘绍辉</dc:creator>
  <cp:lastModifiedBy>绍辉 刘</cp:lastModifiedBy>
  <cp:revision>2184</cp:revision>
  <cp:lastPrinted>2015-03-31T07:38:00Z</cp:lastPrinted>
  <dcterms:created xsi:type="dcterms:W3CDTF">2001-03-12T06:47:00Z</dcterms:created>
  <dcterms:modified xsi:type="dcterms:W3CDTF">2025-02-25T04:19:39Z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